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27"/>
  </p:notesMasterIdLst>
  <p:sldIdLst>
    <p:sldId id="256" r:id="rId2"/>
    <p:sldId id="358" r:id="rId3"/>
    <p:sldId id="393" r:id="rId4"/>
    <p:sldId id="391" r:id="rId5"/>
    <p:sldId id="399" r:id="rId6"/>
    <p:sldId id="357" r:id="rId7"/>
    <p:sldId id="395" r:id="rId8"/>
    <p:sldId id="400" r:id="rId9"/>
    <p:sldId id="386" r:id="rId10"/>
    <p:sldId id="387" r:id="rId11"/>
    <p:sldId id="388" r:id="rId12"/>
    <p:sldId id="390" r:id="rId13"/>
    <p:sldId id="303" r:id="rId14"/>
    <p:sldId id="363" r:id="rId15"/>
    <p:sldId id="367" r:id="rId16"/>
    <p:sldId id="341" r:id="rId17"/>
    <p:sldId id="310" r:id="rId18"/>
    <p:sldId id="307" r:id="rId19"/>
    <p:sldId id="369" r:id="rId20"/>
    <p:sldId id="372" r:id="rId21"/>
    <p:sldId id="389" r:id="rId22"/>
    <p:sldId id="384" r:id="rId23"/>
    <p:sldId id="385" r:id="rId24"/>
    <p:sldId id="380" r:id="rId25"/>
    <p:sldId id="316" r:id="rId26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FFFF00"/>
    <a:srgbClr val="FF00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85008" autoAdjust="0"/>
  </p:normalViewPr>
  <p:slideViewPr>
    <p:cSldViewPr>
      <p:cViewPr varScale="1">
        <p:scale>
          <a:sx n="67" d="100"/>
          <a:sy n="67" d="100"/>
        </p:scale>
        <p:origin x="-125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F196BFA-730C-49BC-90F0-F543FC72166F}" type="doc">
      <dgm:prSet loTypeId="urn:microsoft.com/office/officeart/2005/8/layout/gear1" loCatId="relationship" qsTypeId="urn:microsoft.com/office/officeart/2005/8/quickstyle/3d1" qsCatId="3D" csTypeId="urn:microsoft.com/office/officeart/2005/8/colors/accent1_2#1" csCatId="accent1" phldr="1"/>
      <dgm:spPr/>
      <dgm:t>
        <a:bodyPr/>
        <a:lstStyle/>
        <a:p>
          <a:endParaRPr lang="en-IN"/>
        </a:p>
      </dgm:t>
    </dgm:pt>
    <dgm:pt modelId="{99A7DF7B-5BE8-456B-B86D-931222E582CC}">
      <dgm:prSet phldrT="[Text]"/>
      <dgm:spPr/>
      <dgm:t>
        <a:bodyPr/>
        <a:lstStyle/>
        <a:p>
          <a:r>
            <a:rPr lang="en-US" b="1" dirty="0" smtClean="0">
              <a:solidFill>
                <a:srgbClr val="FFFF00"/>
              </a:solidFill>
            </a:rPr>
            <a:t>DRDO  Scientists</a:t>
          </a:r>
          <a:endParaRPr lang="en-IN" b="1" dirty="0">
            <a:solidFill>
              <a:srgbClr val="FFFF00"/>
            </a:solidFill>
          </a:endParaRPr>
        </a:p>
      </dgm:t>
    </dgm:pt>
    <dgm:pt modelId="{2A0D978C-1A8B-4171-9BDE-6EE3BD71F3C6}" type="parTrans" cxnId="{216F5342-7888-4A1E-8804-1B32D1BD06CC}">
      <dgm:prSet/>
      <dgm:spPr/>
      <dgm:t>
        <a:bodyPr/>
        <a:lstStyle/>
        <a:p>
          <a:endParaRPr lang="en-IN"/>
        </a:p>
      </dgm:t>
    </dgm:pt>
    <dgm:pt modelId="{0E46D5C1-610A-417E-B353-BEB5CE418750}" type="sibTrans" cxnId="{216F5342-7888-4A1E-8804-1B32D1BD06CC}">
      <dgm:prSet/>
      <dgm:spPr/>
      <dgm:t>
        <a:bodyPr/>
        <a:lstStyle/>
        <a:p>
          <a:endParaRPr lang="en-IN"/>
        </a:p>
      </dgm:t>
    </dgm:pt>
    <dgm:pt modelId="{6D106DA6-9557-42D6-AF72-02CC5209191E}">
      <dgm:prSet phldrT="[Text]" custT="1"/>
      <dgm:spPr/>
      <dgm:t>
        <a:bodyPr/>
        <a:lstStyle/>
        <a:p>
          <a:r>
            <a:rPr lang="en-US" sz="1100" b="1" dirty="0" smtClean="0">
              <a:solidFill>
                <a:srgbClr val="FFFF00"/>
              </a:solidFill>
            </a:rPr>
            <a:t> </a:t>
          </a:r>
          <a:r>
            <a:rPr lang="en-US" sz="1200" b="1" dirty="0" smtClean="0">
              <a:solidFill>
                <a:srgbClr val="FFFF00"/>
              </a:solidFill>
            </a:rPr>
            <a:t>Academia (Faculty)</a:t>
          </a:r>
          <a:endParaRPr lang="en-IN" sz="1200" b="1" dirty="0">
            <a:solidFill>
              <a:srgbClr val="FFFF00"/>
            </a:solidFill>
          </a:endParaRPr>
        </a:p>
      </dgm:t>
    </dgm:pt>
    <dgm:pt modelId="{0EE93B75-AFD7-4DBF-8AE8-7CA1B10ABF68}" type="parTrans" cxnId="{B98606F6-4CF8-4860-871C-5665E8222D79}">
      <dgm:prSet/>
      <dgm:spPr/>
      <dgm:t>
        <a:bodyPr/>
        <a:lstStyle/>
        <a:p>
          <a:endParaRPr lang="en-IN"/>
        </a:p>
      </dgm:t>
    </dgm:pt>
    <dgm:pt modelId="{8427E07A-6960-49AE-BC21-BED49068A80F}" type="sibTrans" cxnId="{B98606F6-4CF8-4860-871C-5665E8222D79}">
      <dgm:prSet/>
      <dgm:spPr/>
      <dgm:t>
        <a:bodyPr/>
        <a:lstStyle/>
        <a:p>
          <a:endParaRPr lang="en-IN"/>
        </a:p>
      </dgm:t>
    </dgm:pt>
    <dgm:pt modelId="{C9D897B8-1F71-4B78-89CB-F04A522FD583}">
      <dgm:prSet phldrT="[Text]"/>
      <dgm:spPr/>
      <dgm:t>
        <a:bodyPr/>
        <a:lstStyle/>
        <a:p>
          <a:r>
            <a:rPr lang="en-US" b="1" dirty="0" smtClean="0">
              <a:solidFill>
                <a:srgbClr val="FFFF00"/>
              </a:solidFill>
            </a:rPr>
            <a:t> Students  Community</a:t>
          </a:r>
          <a:endParaRPr lang="en-IN" b="1" dirty="0">
            <a:solidFill>
              <a:srgbClr val="FFFF00"/>
            </a:solidFill>
          </a:endParaRPr>
        </a:p>
      </dgm:t>
    </dgm:pt>
    <dgm:pt modelId="{5C638F0F-2406-4865-A311-5B124544D2E9}" type="parTrans" cxnId="{C1877735-5787-4175-939D-A5DF7B9D52C7}">
      <dgm:prSet/>
      <dgm:spPr/>
      <dgm:t>
        <a:bodyPr/>
        <a:lstStyle/>
        <a:p>
          <a:endParaRPr lang="en-IN"/>
        </a:p>
      </dgm:t>
    </dgm:pt>
    <dgm:pt modelId="{A1D7BDAD-3DEE-482B-A24D-0F97ABFAEA3B}" type="sibTrans" cxnId="{C1877735-5787-4175-939D-A5DF7B9D52C7}">
      <dgm:prSet/>
      <dgm:spPr/>
      <dgm:t>
        <a:bodyPr/>
        <a:lstStyle/>
        <a:p>
          <a:endParaRPr lang="en-IN"/>
        </a:p>
      </dgm:t>
    </dgm:pt>
    <dgm:pt modelId="{2B497CE6-1D88-4420-891A-1E849A7F8D93}" type="pres">
      <dgm:prSet presAssocID="{2F196BFA-730C-49BC-90F0-F543FC72166F}" presName="composite" presStyleCnt="0">
        <dgm:presLayoutVars>
          <dgm:chMax val="3"/>
          <dgm:animLvl val="lvl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D8CBFAAF-42E9-43CD-B4C6-162C94246D55}" type="pres">
      <dgm:prSet presAssocID="{99A7DF7B-5BE8-456B-B86D-931222E582CC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7071F281-29DC-46F1-8D2A-87CCBAC13844}" type="pres">
      <dgm:prSet presAssocID="{99A7DF7B-5BE8-456B-B86D-931222E582CC}" presName="gear1srcNode" presStyleLbl="node1" presStyleIdx="0" presStyleCnt="3"/>
      <dgm:spPr/>
      <dgm:t>
        <a:bodyPr/>
        <a:lstStyle/>
        <a:p>
          <a:endParaRPr lang="en-IN"/>
        </a:p>
      </dgm:t>
    </dgm:pt>
    <dgm:pt modelId="{47CD9063-CE93-45F3-8C6C-67AEDF3B4150}" type="pres">
      <dgm:prSet presAssocID="{99A7DF7B-5BE8-456B-B86D-931222E582CC}" presName="gear1dstNode" presStyleLbl="node1" presStyleIdx="0" presStyleCnt="3"/>
      <dgm:spPr/>
      <dgm:t>
        <a:bodyPr/>
        <a:lstStyle/>
        <a:p>
          <a:endParaRPr lang="en-IN"/>
        </a:p>
      </dgm:t>
    </dgm:pt>
    <dgm:pt modelId="{F43C683A-86B6-4B36-ABBA-199B5B9A82C7}" type="pres">
      <dgm:prSet presAssocID="{6D106DA6-9557-42D6-AF72-02CC5209191E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77B9EEC8-C78B-4B7C-832F-BA24EF73188A}" type="pres">
      <dgm:prSet presAssocID="{6D106DA6-9557-42D6-AF72-02CC5209191E}" presName="gear2srcNode" presStyleLbl="node1" presStyleIdx="1" presStyleCnt="3"/>
      <dgm:spPr/>
      <dgm:t>
        <a:bodyPr/>
        <a:lstStyle/>
        <a:p>
          <a:endParaRPr lang="en-IN"/>
        </a:p>
      </dgm:t>
    </dgm:pt>
    <dgm:pt modelId="{2FF326FE-AA1A-4D5C-BFFC-DA315D183248}" type="pres">
      <dgm:prSet presAssocID="{6D106DA6-9557-42D6-AF72-02CC5209191E}" presName="gear2dstNode" presStyleLbl="node1" presStyleIdx="1" presStyleCnt="3"/>
      <dgm:spPr/>
      <dgm:t>
        <a:bodyPr/>
        <a:lstStyle/>
        <a:p>
          <a:endParaRPr lang="en-IN"/>
        </a:p>
      </dgm:t>
    </dgm:pt>
    <dgm:pt modelId="{052AD844-1BA8-4737-8986-A327BF45E6D2}" type="pres">
      <dgm:prSet presAssocID="{C9D897B8-1F71-4B78-89CB-F04A522FD583}" presName="gear3" presStyleLbl="node1" presStyleIdx="2" presStyleCnt="3"/>
      <dgm:spPr/>
      <dgm:t>
        <a:bodyPr/>
        <a:lstStyle/>
        <a:p>
          <a:endParaRPr lang="en-IN"/>
        </a:p>
      </dgm:t>
    </dgm:pt>
    <dgm:pt modelId="{5096C425-B9C0-45F5-94F3-33E8BCA96EA8}" type="pres">
      <dgm:prSet presAssocID="{C9D897B8-1F71-4B78-89CB-F04A522FD583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A36CC8F6-A325-42B8-BE2F-B206F4F87B46}" type="pres">
      <dgm:prSet presAssocID="{C9D897B8-1F71-4B78-89CB-F04A522FD583}" presName="gear3srcNode" presStyleLbl="node1" presStyleIdx="2" presStyleCnt="3"/>
      <dgm:spPr/>
      <dgm:t>
        <a:bodyPr/>
        <a:lstStyle/>
        <a:p>
          <a:endParaRPr lang="en-IN"/>
        </a:p>
      </dgm:t>
    </dgm:pt>
    <dgm:pt modelId="{B9631D57-1F5B-4EC1-AE48-7D1EDCD10CA2}" type="pres">
      <dgm:prSet presAssocID="{C9D897B8-1F71-4B78-89CB-F04A522FD583}" presName="gear3dstNode" presStyleLbl="node1" presStyleIdx="2" presStyleCnt="3"/>
      <dgm:spPr/>
      <dgm:t>
        <a:bodyPr/>
        <a:lstStyle/>
        <a:p>
          <a:endParaRPr lang="en-IN"/>
        </a:p>
      </dgm:t>
    </dgm:pt>
    <dgm:pt modelId="{9920862D-A60B-4C90-985D-0E55932567CF}" type="pres">
      <dgm:prSet presAssocID="{0E46D5C1-610A-417E-B353-BEB5CE418750}" presName="connector1" presStyleLbl="sibTrans2D1" presStyleIdx="0" presStyleCnt="3"/>
      <dgm:spPr/>
      <dgm:t>
        <a:bodyPr/>
        <a:lstStyle/>
        <a:p>
          <a:endParaRPr lang="en-IN"/>
        </a:p>
      </dgm:t>
    </dgm:pt>
    <dgm:pt modelId="{DF658651-B51A-49EA-958D-C3350610A817}" type="pres">
      <dgm:prSet presAssocID="{8427E07A-6960-49AE-BC21-BED49068A80F}" presName="connector2" presStyleLbl="sibTrans2D1" presStyleIdx="1" presStyleCnt="3"/>
      <dgm:spPr/>
      <dgm:t>
        <a:bodyPr/>
        <a:lstStyle/>
        <a:p>
          <a:endParaRPr lang="en-IN"/>
        </a:p>
      </dgm:t>
    </dgm:pt>
    <dgm:pt modelId="{CEB9692D-06A0-43FD-A58A-CDEB8FA9F386}" type="pres">
      <dgm:prSet presAssocID="{A1D7BDAD-3DEE-482B-A24D-0F97ABFAEA3B}" presName="connector3" presStyleLbl="sibTrans2D1" presStyleIdx="2" presStyleCnt="3"/>
      <dgm:spPr/>
      <dgm:t>
        <a:bodyPr/>
        <a:lstStyle/>
        <a:p>
          <a:endParaRPr lang="en-IN"/>
        </a:p>
      </dgm:t>
    </dgm:pt>
  </dgm:ptLst>
  <dgm:cxnLst>
    <dgm:cxn modelId="{73B9465C-7BF2-4890-95D2-533F52F3AEA9}" type="presOf" srcId="{6D106DA6-9557-42D6-AF72-02CC5209191E}" destId="{F43C683A-86B6-4B36-ABBA-199B5B9A82C7}" srcOrd="0" destOrd="0" presId="urn:microsoft.com/office/officeart/2005/8/layout/gear1"/>
    <dgm:cxn modelId="{B98606F6-4CF8-4860-871C-5665E8222D79}" srcId="{2F196BFA-730C-49BC-90F0-F543FC72166F}" destId="{6D106DA6-9557-42D6-AF72-02CC5209191E}" srcOrd="1" destOrd="0" parTransId="{0EE93B75-AFD7-4DBF-8AE8-7CA1B10ABF68}" sibTransId="{8427E07A-6960-49AE-BC21-BED49068A80F}"/>
    <dgm:cxn modelId="{A0147863-AA8D-4B47-AD64-A3E47FF966E2}" type="presOf" srcId="{8427E07A-6960-49AE-BC21-BED49068A80F}" destId="{DF658651-B51A-49EA-958D-C3350610A817}" srcOrd="0" destOrd="0" presId="urn:microsoft.com/office/officeart/2005/8/layout/gear1"/>
    <dgm:cxn modelId="{216F5342-7888-4A1E-8804-1B32D1BD06CC}" srcId="{2F196BFA-730C-49BC-90F0-F543FC72166F}" destId="{99A7DF7B-5BE8-456B-B86D-931222E582CC}" srcOrd="0" destOrd="0" parTransId="{2A0D978C-1A8B-4171-9BDE-6EE3BD71F3C6}" sibTransId="{0E46D5C1-610A-417E-B353-BEB5CE418750}"/>
    <dgm:cxn modelId="{E0A784EF-C622-415C-B1AE-7455634738F9}" type="presOf" srcId="{99A7DF7B-5BE8-456B-B86D-931222E582CC}" destId="{47CD9063-CE93-45F3-8C6C-67AEDF3B4150}" srcOrd="2" destOrd="0" presId="urn:microsoft.com/office/officeart/2005/8/layout/gear1"/>
    <dgm:cxn modelId="{E2ED69EF-23BE-48C4-B765-B1EEB260E117}" type="presOf" srcId="{2F196BFA-730C-49BC-90F0-F543FC72166F}" destId="{2B497CE6-1D88-4420-891A-1E849A7F8D93}" srcOrd="0" destOrd="0" presId="urn:microsoft.com/office/officeart/2005/8/layout/gear1"/>
    <dgm:cxn modelId="{E27DAA69-4712-4660-B0AA-F1F6B4D87D34}" type="presOf" srcId="{6D106DA6-9557-42D6-AF72-02CC5209191E}" destId="{77B9EEC8-C78B-4B7C-832F-BA24EF73188A}" srcOrd="1" destOrd="0" presId="urn:microsoft.com/office/officeart/2005/8/layout/gear1"/>
    <dgm:cxn modelId="{072B0773-46D6-4FAE-84B7-C26D9164AD4D}" type="presOf" srcId="{C9D897B8-1F71-4B78-89CB-F04A522FD583}" destId="{A36CC8F6-A325-42B8-BE2F-B206F4F87B46}" srcOrd="2" destOrd="0" presId="urn:microsoft.com/office/officeart/2005/8/layout/gear1"/>
    <dgm:cxn modelId="{099BC60A-E891-41F4-8BEF-A7D40F373BB9}" type="presOf" srcId="{99A7DF7B-5BE8-456B-B86D-931222E582CC}" destId="{D8CBFAAF-42E9-43CD-B4C6-162C94246D55}" srcOrd="0" destOrd="0" presId="urn:microsoft.com/office/officeart/2005/8/layout/gear1"/>
    <dgm:cxn modelId="{5955149E-F8B2-4048-B92B-5B57E80E5CA3}" type="presOf" srcId="{99A7DF7B-5BE8-456B-B86D-931222E582CC}" destId="{7071F281-29DC-46F1-8D2A-87CCBAC13844}" srcOrd="1" destOrd="0" presId="urn:microsoft.com/office/officeart/2005/8/layout/gear1"/>
    <dgm:cxn modelId="{9123567C-00C6-4D61-8AF0-6E80DE1E1921}" type="presOf" srcId="{6D106DA6-9557-42D6-AF72-02CC5209191E}" destId="{2FF326FE-AA1A-4D5C-BFFC-DA315D183248}" srcOrd="2" destOrd="0" presId="urn:microsoft.com/office/officeart/2005/8/layout/gear1"/>
    <dgm:cxn modelId="{C6E6E930-5447-4770-A50E-FCFA2355083E}" type="presOf" srcId="{C9D897B8-1F71-4B78-89CB-F04A522FD583}" destId="{B9631D57-1F5B-4EC1-AE48-7D1EDCD10CA2}" srcOrd="3" destOrd="0" presId="urn:microsoft.com/office/officeart/2005/8/layout/gear1"/>
    <dgm:cxn modelId="{206FB43B-CF00-4D2D-AC70-57872700E032}" type="presOf" srcId="{A1D7BDAD-3DEE-482B-A24D-0F97ABFAEA3B}" destId="{CEB9692D-06A0-43FD-A58A-CDEB8FA9F386}" srcOrd="0" destOrd="0" presId="urn:microsoft.com/office/officeart/2005/8/layout/gear1"/>
    <dgm:cxn modelId="{3F9EC4DE-CC3A-4579-8F7F-C7044301B765}" type="presOf" srcId="{0E46D5C1-610A-417E-B353-BEB5CE418750}" destId="{9920862D-A60B-4C90-985D-0E55932567CF}" srcOrd="0" destOrd="0" presId="urn:microsoft.com/office/officeart/2005/8/layout/gear1"/>
    <dgm:cxn modelId="{88140A0A-52DD-4077-A461-F4831A16D233}" type="presOf" srcId="{C9D897B8-1F71-4B78-89CB-F04A522FD583}" destId="{052AD844-1BA8-4737-8986-A327BF45E6D2}" srcOrd="0" destOrd="0" presId="urn:microsoft.com/office/officeart/2005/8/layout/gear1"/>
    <dgm:cxn modelId="{AE419B6E-4ECB-42C1-BA8D-CD7BF60D900B}" type="presOf" srcId="{C9D897B8-1F71-4B78-89CB-F04A522FD583}" destId="{5096C425-B9C0-45F5-94F3-33E8BCA96EA8}" srcOrd="1" destOrd="0" presId="urn:microsoft.com/office/officeart/2005/8/layout/gear1"/>
    <dgm:cxn modelId="{C1877735-5787-4175-939D-A5DF7B9D52C7}" srcId="{2F196BFA-730C-49BC-90F0-F543FC72166F}" destId="{C9D897B8-1F71-4B78-89CB-F04A522FD583}" srcOrd="2" destOrd="0" parTransId="{5C638F0F-2406-4865-A311-5B124544D2E9}" sibTransId="{A1D7BDAD-3DEE-482B-A24D-0F97ABFAEA3B}"/>
    <dgm:cxn modelId="{2FA9DBBF-83ED-4487-98FC-B6F402D0B776}" type="presParOf" srcId="{2B497CE6-1D88-4420-891A-1E849A7F8D93}" destId="{D8CBFAAF-42E9-43CD-B4C6-162C94246D55}" srcOrd="0" destOrd="0" presId="urn:microsoft.com/office/officeart/2005/8/layout/gear1"/>
    <dgm:cxn modelId="{AD0A7234-3700-413F-BB6D-803393862571}" type="presParOf" srcId="{2B497CE6-1D88-4420-891A-1E849A7F8D93}" destId="{7071F281-29DC-46F1-8D2A-87CCBAC13844}" srcOrd="1" destOrd="0" presId="urn:microsoft.com/office/officeart/2005/8/layout/gear1"/>
    <dgm:cxn modelId="{9441A990-A368-41C7-8D4E-223B6DB086F0}" type="presParOf" srcId="{2B497CE6-1D88-4420-891A-1E849A7F8D93}" destId="{47CD9063-CE93-45F3-8C6C-67AEDF3B4150}" srcOrd="2" destOrd="0" presId="urn:microsoft.com/office/officeart/2005/8/layout/gear1"/>
    <dgm:cxn modelId="{D2B95B1D-8D74-4F88-9D23-137559623CED}" type="presParOf" srcId="{2B497CE6-1D88-4420-891A-1E849A7F8D93}" destId="{F43C683A-86B6-4B36-ABBA-199B5B9A82C7}" srcOrd="3" destOrd="0" presId="urn:microsoft.com/office/officeart/2005/8/layout/gear1"/>
    <dgm:cxn modelId="{10E46349-E6BE-4798-B2E7-76F31B312537}" type="presParOf" srcId="{2B497CE6-1D88-4420-891A-1E849A7F8D93}" destId="{77B9EEC8-C78B-4B7C-832F-BA24EF73188A}" srcOrd="4" destOrd="0" presId="urn:microsoft.com/office/officeart/2005/8/layout/gear1"/>
    <dgm:cxn modelId="{A909CF1C-1DBC-45C7-A708-47AFF1B62386}" type="presParOf" srcId="{2B497CE6-1D88-4420-891A-1E849A7F8D93}" destId="{2FF326FE-AA1A-4D5C-BFFC-DA315D183248}" srcOrd="5" destOrd="0" presId="urn:microsoft.com/office/officeart/2005/8/layout/gear1"/>
    <dgm:cxn modelId="{C6ED3D2F-D2C1-4319-9815-9B4E18568FB4}" type="presParOf" srcId="{2B497CE6-1D88-4420-891A-1E849A7F8D93}" destId="{052AD844-1BA8-4737-8986-A327BF45E6D2}" srcOrd="6" destOrd="0" presId="urn:microsoft.com/office/officeart/2005/8/layout/gear1"/>
    <dgm:cxn modelId="{AB2EC9E9-EB51-401F-98BC-059FB677AC6A}" type="presParOf" srcId="{2B497CE6-1D88-4420-891A-1E849A7F8D93}" destId="{5096C425-B9C0-45F5-94F3-33E8BCA96EA8}" srcOrd="7" destOrd="0" presId="urn:microsoft.com/office/officeart/2005/8/layout/gear1"/>
    <dgm:cxn modelId="{AA251E56-7C63-4566-BD70-EB00574F978F}" type="presParOf" srcId="{2B497CE6-1D88-4420-891A-1E849A7F8D93}" destId="{A36CC8F6-A325-42B8-BE2F-B206F4F87B46}" srcOrd="8" destOrd="0" presId="urn:microsoft.com/office/officeart/2005/8/layout/gear1"/>
    <dgm:cxn modelId="{078870F8-BFE4-45E0-845F-D86B96D3EE08}" type="presParOf" srcId="{2B497CE6-1D88-4420-891A-1E849A7F8D93}" destId="{B9631D57-1F5B-4EC1-AE48-7D1EDCD10CA2}" srcOrd="9" destOrd="0" presId="urn:microsoft.com/office/officeart/2005/8/layout/gear1"/>
    <dgm:cxn modelId="{32D1588E-A3A5-483D-8EDE-4A58548744B9}" type="presParOf" srcId="{2B497CE6-1D88-4420-891A-1E849A7F8D93}" destId="{9920862D-A60B-4C90-985D-0E55932567CF}" srcOrd="10" destOrd="0" presId="urn:microsoft.com/office/officeart/2005/8/layout/gear1"/>
    <dgm:cxn modelId="{4EBA78C4-69CE-489E-AA65-5CC7E09FB5BF}" type="presParOf" srcId="{2B497CE6-1D88-4420-891A-1E849A7F8D93}" destId="{DF658651-B51A-49EA-958D-C3350610A817}" srcOrd="11" destOrd="0" presId="urn:microsoft.com/office/officeart/2005/8/layout/gear1"/>
    <dgm:cxn modelId="{4EA93ACF-2BF3-4A38-9321-D9BF49CA6E84}" type="presParOf" srcId="{2B497CE6-1D88-4420-891A-1E849A7F8D93}" destId="{CEB9692D-06A0-43FD-A58A-CDEB8FA9F386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CBFAAF-42E9-43CD-B4C6-162C94246D55}">
      <dsp:nvSpPr>
        <dsp:cNvPr id="0" name=""/>
        <dsp:cNvSpPr/>
      </dsp:nvSpPr>
      <dsp:spPr>
        <a:xfrm>
          <a:off x="3267565" y="1759450"/>
          <a:ext cx="2150439" cy="2150439"/>
        </a:xfrm>
        <a:prstGeom prst="gear9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>
              <a:solidFill>
                <a:srgbClr val="FFFF00"/>
              </a:solidFill>
            </a:rPr>
            <a:t>DRDO  Scientists</a:t>
          </a:r>
          <a:endParaRPr lang="en-IN" sz="1300" b="1" kern="1200" dirty="0">
            <a:solidFill>
              <a:srgbClr val="FFFF00"/>
            </a:solidFill>
          </a:endParaRPr>
        </a:p>
      </dsp:txBody>
      <dsp:txXfrm>
        <a:off x="3699899" y="2263180"/>
        <a:ext cx="1285771" cy="1105370"/>
      </dsp:txXfrm>
    </dsp:sp>
    <dsp:sp modelId="{F43C683A-86B6-4B36-ABBA-199B5B9A82C7}">
      <dsp:nvSpPr>
        <dsp:cNvPr id="0" name=""/>
        <dsp:cNvSpPr/>
      </dsp:nvSpPr>
      <dsp:spPr>
        <a:xfrm>
          <a:off x="2016400" y="1251164"/>
          <a:ext cx="1563956" cy="1563956"/>
        </a:xfrm>
        <a:prstGeom prst="gear6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solidFill>
                <a:srgbClr val="FFFF00"/>
              </a:solidFill>
            </a:rPr>
            <a:t> </a:t>
          </a:r>
          <a:r>
            <a:rPr lang="en-US" sz="1200" b="1" kern="1200" dirty="0" smtClean="0">
              <a:solidFill>
                <a:srgbClr val="FFFF00"/>
              </a:solidFill>
            </a:rPr>
            <a:t>Academia (Faculty)</a:t>
          </a:r>
          <a:endParaRPr lang="en-IN" sz="1200" b="1" kern="1200" dirty="0">
            <a:solidFill>
              <a:srgbClr val="FFFF00"/>
            </a:solidFill>
          </a:endParaRPr>
        </a:p>
      </dsp:txBody>
      <dsp:txXfrm>
        <a:off x="2410131" y="1647274"/>
        <a:ext cx="776494" cy="771736"/>
      </dsp:txXfrm>
    </dsp:sp>
    <dsp:sp modelId="{052AD844-1BA8-4737-8986-A327BF45E6D2}">
      <dsp:nvSpPr>
        <dsp:cNvPr id="0" name=""/>
        <dsp:cNvSpPr/>
      </dsp:nvSpPr>
      <dsp:spPr>
        <a:xfrm rot="20700000">
          <a:off x="2892375" y="172194"/>
          <a:ext cx="1532357" cy="1532357"/>
        </a:xfrm>
        <a:prstGeom prst="gear6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>
              <a:solidFill>
                <a:srgbClr val="FFFF00"/>
              </a:solidFill>
            </a:rPr>
            <a:t> Students  Community</a:t>
          </a:r>
          <a:endParaRPr lang="en-IN" sz="1300" b="1" kern="1200" dirty="0">
            <a:solidFill>
              <a:srgbClr val="FFFF00"/>
            </a:solidFill>
          </a:endParaRPr>
        </a:p>
      </dsp:txBody>
      <dsp:txXfrm rot="-20700000">
        <a:off x="3228466" y="508285"/>
        <a:ext cx="860175" cy="860175"/>
      </dsp:txXfrm>
    </dsp:sp>
    <dsp:sp modelId="{9920862D-A60B-4C90-985D-0E55932567CF}">
      <dsp:nvSpPr>
        <dsp:cNvPr id="0" name=""/>
        <dsp:cNvSpPr/>
      </dsp:nvSpPr>
      <dsp:spPr>
        <a:xfrm>
          <a:off x="3099117" y="1436708"/>
          <a:ext cx="2752562" cy="2752562"/>
        </a:xfrm>
        <a:prstGeom prst="circularArrow">
          <a:avLst>
            <a:gd name="adj1" fmla="val 4688"/>
            <a:gd name="adj2" fmla="val 299029"/>
            <a:gd name="adj3" fmla="val 2509108"/>
            <a:gd name="adj4" fmla="val 15876565"/>
            <a:gd name="adj5" fmla="val 5469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F658651-B51A-49EA-958D-C3350610A817}">
      <dsp:nvSpPr>
        <dsp:cNvPr id="0" name=""/>
        <dsp:cNvSpPr/>
      </dsp:nvSpPr>
      <dsp:spPr>
        <a:xfrm>
          <a:off x="1739427" y="906341"/>
          <a:ext cx="1999908" cy="1999908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EB9692D-06A0-43FD-A58A-CDEB8FA9F386}">
      <dsp:nvSpPr>
        <dsp:cNvPr id="0" name=""/>
        <dsp:cNvSpPr/>
      </dsp:nvSpPr>
      <dsp:spPr>
        <a:xfrm>
          <a:off x="2537925" y="-162228"/>
          <a:ext cx="2156304" cy="2156304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image" Target="../media/image2.emf"/><Relationship Id="rId4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BCDDBA4-9157-48B4-B456-9D77CEFBC1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7869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37892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fld id="{DA10853D-B257-415A-80A5-205EDAFBE88A}" type="slidenum">
              <a:rPr lang="en-US" sz="1200"/>
              <a:pPr algn="r" eaLnBrk="1" hangingPunct="1"/>
              <a:t>10</a:t>
            </a:fld>
            <a:endParaRPr lang="en-US" sz="120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fld id="{39A485DA-BD59-414D-A06D-EC3BE955A1BC}" type="slidenum">
              <a:rPr lang="en-US" sz="1200"/>
              <a:pPr algn="r" eaLnBrk="1" hangingPunct="1"/>
              <a:t>11</a:t>
            </a:fld>
            <a:endParaRPr lang="en-US" sz="120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>
              <a:latin typeface="Arial" pitchFamily="34" charset="0"/>
            </a:endParaRPr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5BD9573-64A7-46E0-B7A3-44E31596BEDD}" type="slidenum">
              <a:rPr lang="en-US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>
              <a:latin typeface="Arial" pitchFamily="34" charset="0"/>
            </a:endParaRPr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BABD8DA-784E-4180-8F3D-8405CB7B9A3B}" type="slidenum">
              <a:rPr lang="en-IN"/>
              <a:pPr>
                <a:defRPr/>
              </a:pPr>
              <a:t>15</a:t>
            </a:fld>
            <a:endParaRPr lang="en-IN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1051A07D-E273-4AA4-9124-8E63D0B0556A}" type="slidenum">
              <a:rPr lang="en-US" smtClean="0"/>
              <a:pPr eaLnBrk="1" hangingPunct="1"/>
              <a:t>16</a:t>
            </a:fld>
            <a:endParaRPr lang="en-US" smtClean="0"/>
          </a:p>
        </p:txBody>
      </p:sp>
      <p:sp>
        <p:nvSpPr>
          <p:cNvPr id="4403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4036" name="Notes Placeholder 2"/>
          <p:cNvSpPr>
            <a:spLocks noGrp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44037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fld id="{6CEA54B9-29C9-4E56-B523-A86EB5C5CD8E}" type="slidenum">
              <a:rPr lang="en-US" sz="1200"/>
              <a:pPr algn="r" eaLnBrk="1" hangingPunct="1"/>
              <a:t>16</a:t>
            </a:fld>
            <a:endParaRPr lang="en-US" sz="120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>
              <a:latin typeface="Arial" pitchFamily="34" charset="0"/>
            </a:endParaRPr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30B13B8-A068-45F1-A197-93E4C739B40C}" type="slidenum">
              <a:rPr lang="en-IN"/>
              <a:pPr>
                <a:defRPr/>
              </a:pPr>
              <a:t>19</a:t>
            </a:fld>
            <a:endParaRPr lang="en-I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  <p:sp>
        <p:nvSpPr>
          <p:cNvPr id="49156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fld id="{CEF536EF-1C71-49C0-B206-B750F5EEEEB9}" type="slidenum">
              <a:rPr lang="en-US" sz="1200"/>
              <a:pPr algn="r" eaLnBrk="1" hangingPunct="1"/>
              <a:t>21</a:t>
            </a:fld>
            <a:endParaRPr lang="en-US" sz="120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fld id="{C32C38D9-9447-4D7F-A6E6-1676855623BB}" type="slidenum">
              <a:rPr lang="en-US" sz="1200"/>
              <a:pPr algn="r" eaLnBrk="1" hangingPunct="1"/>
              <a:t>3</a:t>
            </a:fld>
            <a:endParaRPr lang="en-US" sz="120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Arial" pitchFamily="34" charset="0"/>
            </a:endParaRPr>
          </a:p>
        </p:txBody>
      </p:sp>
      <p:sp>
        <p:nvSpPr>
          <p:cNvPr id="37892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AC6B8428-37E2-4A25-80B2-EE73B44BB6D1}" type="slidenum">
              <a:rPr lang="en-IN" sz="1200">
                <a:latin typeface="+mn-lt"/>
                <a:cs typeface="+mn-cs"/>
              </a:rPr>
              <a:pPr algn="r">
                <a:defRPr/>
              </a:pPr>
              <a:t>7</a:t>
            </a:fld>
            <a:endParaRPr lang="en-IN" sz="1200">
              <a:latin typeface="+mn-lt"/>
              <a:cs typeface="+mn-cs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  <p:sp>
        <p:nvSpPr>
          <p:cNvPr id="36868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fld id="{D11CE4CF-9DB7-44FE-A800-B1F36A396323}" type="slidenum">
              <a:rPr lang="en-US" sz="1200"/>
              <a:pPr algn="r" eaLnBrk="1" hangingPunct="1"/>
              <a:t>9</a:t>
            </a:fld>
            <a:endParaRPr 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68DB4F-5E6B-448F-9B93-02E832AFD2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1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3F5240-12AA-4ED0-B38E-DABC312B00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177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5E2922-5D69-44D6-9A28-757EADF36B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5677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endParaRPr lang="en-US" noProof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A3AFB8-3EE8-481F-AE19-9A671D3197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466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0D33D7-C4D8-42D7-9641-9A1035A7EA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361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EFAF5A-61F1-47D4-957E-DE1C90AE9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245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81A5DD-88BD-48B8-A945-38202C48C6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787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81F16C-95BB-43E4-9E7A-9B6765B218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267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0A5D3E-CBB2-48CE-9390-725875718F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304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757A3A-1376-4DEC-97DB-10462B9AD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606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7C4A70-E27B-40FA-A9BE-19A9BCD824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123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I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3589E-A07B-43A7-8C5D-876A931B9F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332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IN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7349F10-1A40-4216-A239-E9B48AB58D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3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5.emf"/><Relationship Id="rId5" Type="http://schemas.openxmlformats.org/officeDocument/2006/relationships/image" Target="../media/image2.e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685800"/>
            <a:ext cx="8763000" cy="22098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FF0000"/>
                </a:solidFill>
              </a:rPr>
              <a:t>Defence Technology Challenges and Innovation</a:t>
            </a:r>
          </a:p>
        </p:txBody>
      </p:sp>
      <p:sp>
        <p:nvSpPr>
          <p:cNvPr id="2051" name="Subtitle 3"/>
          <p:cNvSpPr>
            <a:spLocks noGrp="1"/>
          </p:cNvSpPr>
          <p:nvPr>
            <p:ph type="subTitle" idx="1"/>
          </p:nvPr>
        </p:nvSpPr>
        <p:spPr>
          <a:xfrm>
            <a:off x="0" y="6172200"/>
            <a:ext cx="9144000" cy="685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b="1" smtClean="0">
                <a:solidFill>
                  <a:srgbClr val="0000FF"/>
                </a:solidFill>
                <a:latin typeface="Arial Rounded MT Bold" pitchFamily="34" charset="0"/>
              </a:rPr>
              <a:t>India Defence and Hi-Tech Innovation Forum,  July 14 2011, IDSA</a:t>
            </a: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-373828" y="3929850"/>
            <a:ext cx="9891619" cy="1778925"/>
          </a:xfrm>
          <a:prstGeom prst="rect">
            <a:avLst/>
          </a:prstGeom>
        </p:spPr>
        <p:txBody>
          <a:bodyPr lIns="45720" rIns="45720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400" b="1" dirty="0">
                <a:ln w="50800">
                  <a:noFill/>
                </a:ln>
                <a:solidFill>
                  <a:srgbClr val="002060"/>
                </a:solidFill>
                <a:latin typeface="Eras Bold ITC" pitchFamily="34" charset="0"/>
                <a:ea typeface="+mj-ea"/>
                <a:cs typeface="+mj-cs"/>
              </a:rPr>
              <a:t>Manik Mukherjee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1200" b="1" dirty="0">
                <a:ln w="50800">
                  <a:noFill/>
                </a:ln>
                <a:solidFill>
                  <a:srgbClr val="002060"/>
                </a:solidFill>
                <a:latin typeface="Eras Bold ITC" pitchFamily="34" charset="0"/>
                <a:ea typeface="+mj-ea"/>
                <a:cs typeface="+mj-cs"/>
              </a:rPr>
              <a:t>Director, G-FAST, </a:t>
            </a:r>
            <a:r>
              <a:rPr lang="en-US" sz="1200" b="1" dirty="0" err="1">
                <a:ln w="50800">
                  <a:noFill/>
                </a:ln>
                <a:solidFill>
                  <a:srgbClr val="002060"/>
                </a:solidFill>
                <a:latin typeface="Eras Bold ITC" pitchFamily="34" charset="0"/>
                <a:ea typeface="+mj-ea"/>
                <a:cs typeface="+mj-cs"/>
              </a:rPr>
              <a:t>DRDO</a:t>
            </a:r>
            <a:endParaRPr lang="en-US" sz="600" b="1" dirty="0">
              <a:ln w="50800">
                <a:noFill/>
              </a:ln>
              <a:solidFill>
                <a:srgbClr val="002060"/>
              </a:solidFill>
              <a:latin typeface="Eras Bold ITC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8186738" cy="609600"/>
          </a:xfrm>
        </p:spPr>
        <p:txBody>
          <a:bodyPr lIns="45720" rIns="45720"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Technological Challenges : DEW</a:t>
            </a:r>
            <a:endParaRPr lang="en-US" sz="3600" dirty="0" smtClean="0"/>
          </a:p>
        </p:txBody>
      </p:sp>
      <p:sp>
        <p:nvSpPr>
          <p:cNvPr id="11267" name="Rectangle 2"/>
          <p:cNvSpPr txBox="1">
            <a:spLocks noChangeArrowheads="1"/>
          </p:cNvSpPr>
          <p:nvPr/>
        </p:nvSpPr>
        <p:spPr bwMode="auto">
          <a:xfrm>
            <a:off x="152400" y="1000125"/>
            <a:ext cx="8229600" cy="500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457200" indent="-420688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914400" indent="-420688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 eaLnBrk="1" hangingPunct="1">
              <a:spcBef>
                <a:spcPct val="20000"/>
              </a:spcBef>
              <a:buClr>
                <a:srgbClr val="C00000"/>
              </a:buClr>
              <a:buSzPct val="80000"/>
              <a:buFont typeface="Wingdings 2" pitchFamily="18" charset="2"/>
              <a:buChar char=""/>
            </a:pPr>
            <a:r>
              <a:rPr lang="en-US" sz="3200">
                <a:latin typeface="Franklin Gothic Demi" pitchFamily="34" charset="0"/>
              </a:rPr>
              <a:t>HPM</a:t>
            </a:r>
          </a:p>
          <a:p>
            <a:pPr lvl="1" algn="l" eaLnBrk="1" hangingPunct="1">
              <a:spcBef>
                <a:spcPct val="20000"/>
              </a:spcBef>
              <a:buClr>
                <a:srgbClr val="C00000"/>
              </a:buClr>
              <a:buSzPct val="80000"/>
              <a:buFont typeface="Wingdings 2" pitchFamily="18" charset="2"/>
              <a:buChar char=""/>
            </a:pPr>
            <a:r>
              <a:rPr lang="en-US" sz="2800">
                <a:latin typeface="Franklin Gothic Demi" pitchFamily="34" charset="0"/>
              </a:rPr>
              <a:t>Ground based, e-bomb, satellite based</a:t>
            </a:r>
          </a:p>
          <a:p>
            <a:pPr lvl="1" algn="l" eaLnBrk="1" hangingPunct="1">
              <a:spcBef>
                <a:spcPct val="20000"/>
              </a:spcBef>
              <a:buClr>
                <a:srgbClr val="C00000"/>
              </a:buClr>
              <a:buSzPct val="80000"/>
              <a:buFont typeface="Wingdings 2" pitchFamily="18" charset="2"/>
              <a:buChar char=""/>
            </a:pPr>
            <a:r>
              <a:rPr lang="en-US" sz="2800">
                <a:latin typeface="Franklin Gothic Demi" pitchFamily="34" charset="0"/>
              </a:rPr>
              <a:t>Phase Locking of HPM Generators - Technology</a:t>
            </a:r>
          </a:p>
          <a:p>
            <a:pPr algn="l" eaLnBrk="1" hangingPunct="1">
              <a:spcBef>
                <a:spcPct val="20000"/>
              </a:spcBef>
              <a:buClr>
                <a:srgbClr val="C00000"/>
              </a:buClr>
              <a:buSzPct val="80000"/>
              <a:buFont typeface="Wingdings 2" pitchFamily="18" charset="2"/>
              <a:buChar char=""/>
            </a:pPr>
            <a:r>
              <a:rPr lang="en-US" sz="3200">
                <a:latin typeface="Franklin Gothic Demi" pitchFamily="34" charset="0"/>
              </a:rPr>
              <a:t>High Energy Laser</a:t>
            </a:r>
          </a:p>
          <a:p>
            <a:pPr lvl="1" algn="l" eaLnBrk="1" hangingPunct="1">
              <a:spcBef>
                <a:spcPct val="20000"/>
              </a:spcBef>
              <a:buClr>
                <a:srgbClr val="C00000"/>
              </a:buClr>
              <a:buSzPct val="80000"/>
              <a:buFont typeface="Wingdings 2" pitchFamily="18" charset="2"/>
              <a:buChar char=""/>
            </a:pPr>
            <a:r>
              <a:rPr lang="en-US" sz="2800">
                <a:latin typeface="Franklin Gothic Demi" pitchFamily="34" charset="0"/>
              </a:rPr>
              <a:t>Precision Beam Control</a:t>
            </a:r>
          </a:p>
          <a:p>
            <a:pPr lvl="1" algn="l" eaLnBrk="1" hangingPunct="1">
              <a:spcBef>
                <a:spcPct val="20000"/>
              </a:spcBef>
              <a:buClr>
                <a:srgbClr val="C00000"/>
              </a:buClr>
              <a:buSzPct val="80000"/>
              <a:buFont typeface="Wingdings 2" pitchFamily="18" charset="2"/>
              <a:buChar char=""/>
            </a:pPr>
            <a:r>
              <a:rPr lang="en-US" sz="2800">
                <a:latin typeface="Franklin Gothic Demi" pitchFamily="34" charset="0"/>
              </a:rPr>
              <a:t>High Bandwidth Adaptive Optics</a:t>
            </a:r>
          </a:p>
          <a:p>
            <a:pPr lvl="1" algn="l" eaLnBrk="1" hangingPunct="1">
              <a:spcBef>
                <a:spcPct val="20000"/>
              </a:spcBef>
              <a:buClr>
                <a:srgbClr val="C00000"/>
              </a:buClr>
              <a:buSzPct val="80000"/>
              <a:buFont typeface="Wingdings 2" pitchFamily="18" charset="2"/>
              <a:buChar char=""/>
            </a:pPr>
            <a:r>
              <a:rPr lang="en-US" sz="2800">
                <a:latin typeface="Franklin Gothic Demi" pitchFamily="34" charset="0"/>
              </a:rPr>
              <a:t>Fiber Laser, incoherent beam combination</a:t>
            </a:r>
          </a:p>
        </p:txBody>
      </p:sp>
      <p:pic>
        <p:nvPicPr>
          <p:cNvPr id="11268" name="Picture 9" descr="Abl747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5125" y="2928938"/>
            <a:ext cx="2187575" cy="1189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7" descr="JHPSSL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15125" y="571500"/>
            <a:ext cx="2144713" cy="1189038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28600"/>
            <a:ext cx="8186738" cy="1143000"/>
          </a:xfrm>
        </p:spPr>
        <p:txBody>
          <a:bodyPr lIns="45720" rIns="45720"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Technological Challenges : New Generation Sensors</a:t>
            </a:r>
            <a:endParaRPr lang="en-US" sz="3600" dirty="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0" y="1752600"/>
            <a:ext cx="8229600" cy="4525963"/>
          </a:xfrm>
        </p:spPr>
        <p:txBody>
          <a:bodyPr rtlCol="0">
            <a:normAutofit lnSpcReduction="10000"/>
          </a:bodyPr>
          <a:lstStyle/>
          <a:p>
            <a:pPr marL="457200" indent="-420688" eaLnBrk="1" fontAlgn="auto" hangingPunct="1">
              <a:lnSpc>
                <a:spcPct val="80000"/>
              </a:lnSpc>
              <a:spcAft>
                <a:spcPts val="0"/>
              </a:spcAft>
              <a:buClr>
                <a:srgbClr val="C00000"/>
              </a:buClr>
              <a:defRPr/>
            </a:pPr>
            <a:r>
              <a:rPr lang="en-US" sz="2500" dirty="0" smtClean="0"/>
              <a:t>Photonics</a:t>
            </a:r>
          </a:p>
          <a:p>
            <a:pPr marL="758825" lvl="1" indent="-301625" eaLnBrk="1" fontAlgn="auto" hangingPunct="1">
              <a:lnSpc>
                <a:spcPct val="80000"/>
              </a:lnSpc>
              <a:spcAft>
                <a:spcPts val="0"/>
              </a:spcAft>
              <a:buClr>
                <a:srgbClr val="C00000"/>
              </a:buClr>
              <a:defRPr/>
            </a:pPr>
            <a:r>
              <a:rPr lang="en-US" sz="1900" dirty="0" smtClean="0"/>
              <a:t>Solar Blind UV FPA </a:t>
            </a:r>
          </a:p>
          <a:p>
            <a:pPr marL="758825" lvl="1" indent="-301625" eaLnBrk="1" fontAlgn="auto" hangingPunct="1">
              <a:lnSpc>
                <a:spcPct val="80000"/>
              </a:lnSpc>
              <a:spcAft>
                <a:spcPts val="0"/>
              </a:spcAft>
              <a:buClr>
                <a:srgbClr val="C00000"/>
              </a:buClr>
              <a:defRPr/>
            </a:pPr>
            <a:r>
              <a:rPr lang="en-US" sz="1900" dirty="0" smtClean="0"/>
              <a:t>IR detectors - Dual band, tunable &amp; adaptive</a:t>
            </a:r>
          </a:p>
          <a:p>
            <a:pPr marL="457200" indent="-420688" eaLnBrk="1" fontAlgn="auto" hangingPunct="1">
              <a:lnSpc>
                <a:spcPct val="80000"/>
              </a:lnSpc>
              <a:spcAft>
                <a:spcPts val="0"/>
              </a:spcAft>
              <a:buClr>
                <a:srgbClr val="C00000"/>
              </a:buClr>
              <a:defRPr/>
            </a:pPr>
            <a:r>
              <a:rPr lang="en-US" sz="2500" dirty="0" smtClean="0"/>
              <a:t>THz Source &amp; Detectors</a:t>
            </a:r>
          </a:p>
          <a:p>
            <a:pPr marL="457200" indent="-420688" eaLnBrk="1" fontAlgn="auto" hangingPunct="1">
              <a:lnSpc>
                <a:spcPct val="80000"/>
              </a:lnSpc>
              <a:spcAft>
                <a:spcPts val="0"/>
              </a:spcAft>
              <a:buClr>
                <a:srgbClr val="C00000"/>
              </a:buClr>
              <a:defRPr/>
            </a:pPr>
            <a:r>
              <a:rPr lang="en-US" sz="2500" dirty="0" err="1" smtClean="0"/>
              <a:t>mmW</a:t>
            </a:r>
            <a:r>
              <a:rPr lang="en-US" sz="2500" dirty="0" smtClean="0"/>
              <a:t> Sensors</a:t>
            </a:r>
          </a:p>
          <a:p>
            <a:pPr marL="457200" indent="-420688" eaLnBrk="1" fontAlgn="auto" hangingPunct="1">
              <a:lnSpc>
                <a:spcPct val="80000"/>
              </a:lnSpc>
              <a:spcAft>
                <a:spcPts val="0"/>
              </a:spcAft>
              <a:buClr>
                <a:srgbClr val="C00000"/>
              </a:buClr>
              <a:defRPr/>
            </a:pPr>
            <a:r>
              <a:rPr lang="en-US" sz="2500" dirty="0" smtClean="0"/>
              <a:t>MEMS &amp; NEMS </a:t>
            </a:r>
          </a:p>
          <a:p>
            <a:pPr marL="758825" lvl="1" indent="-301625" eaLnBrk="1" fontAlgn="auto" hangingPunct="1">
              <a:lnSpc>
                <a:spcPct val="80000"/>
              </a:lnSpc>
              <a:spcAft>
                <a:spcPts val="0"/>
              </a:spcAft>
              <a:buClr>
                <a:srgbClr val="C00000"/>
              </a:buClr>
              <a:defRPr/>
            </a:pPr>
            <a:r>
              <a:rPr lang="en-US" sz="1900" dirty="0" smtClean="0"/>
              <a:t>Si </a:t>
            </a:r>
            <a:r>
              <a:rPr lang="en-US" sz="1900" dirty="0" err="1" smtClean="0"/>
              <a:t>nano</a:t>
            </a:r>
            <a:r>
              <a:rPr lang="en-US" sz="1900" dirty="0" smtClean="0"/>
              <a:t>-gyroscope</a:t>
            </a:r>
          </a:p>
          <a:p>
            <a:pPr marL="758825" lvl="1" indent="-301625" eaLnBrk="1" fontAlgn="auto" hangingPunct="1">
              <a:lnSpc>
                <a:spcPct val="80000"/>
              </a:lnSpc>
              <a:spcAft>
                <a:spcPts val="0"/>
              </a:spcAft>
              <a:buClr>
                <a:srgbClr val="C00000"/>
              </a:buClr>
              <a:defRPr/>
            </a:pPr>
            <a:r>
              <a:rPr lang="en-US" sz="1900" dirty="0" smtClean="0"/>
              <a:t>micro-channel plate</a:t>
            </a:r>
          </a:p>
          <a:p>
            <a:pPr marL="758825" lvl="1" indent="-301625" eaLnBrk="1" fontAlgn="auto" hangingPunct="1">
              <a:lnSpc>
                <a:spcPct val="80000"/>
              </a:lnSpc>
              <a:spcAft>
                <a:spcPts val="0"/>
              </a:spcAft>
              <a:buClr>
                <a:srgbClr val="C00000"/>
              </a:buClr>
              <a:defRPr/>
            </a:pPr>
            <a:r>
              <a:rPr lang="en-US" sz="1900" dirty="0" smtClean="0"/>
              <a:t>micro-needle</a:t>
            </a:r>
          </a:p>
          <a:p>
            <a:pPr marL="758825" lvl="1" indent="-301625" eaLnBrk="1" fontAlgn="auto" hangingPunct="1">
              <a:lnSpc>
                <a:spcPct val="80000"/>
              </a:lnSpc>
              <a:spcAft>
                <a:spcPts val="0"/>
              </a:spcAft>
              <a:buClr>
                <a:srgbClr val="C00000"/>
              </a:buClr>
              <a:defRPr/>
            </a:pPr>
            <a:r>
              <a:rPr lang="en-US" sz="1900" dirty="0" smtClean="0"/>
              <a:t>tunable Si diffraction grating</a:t>
            </a:r>
          </a:p>
          <a:p>
            <a:pPr marL="457200" indent="-420688" eaLnBrk="1" fontAlgn="auto" hangingPunct="1">
              <a:lnSpc>
                <a:spcPct val="80000"/>
              </a:lnSpc>
              <a:spcAft>
                <a:spcPts val="0"/>
              </a:spcAft>
              <a:buClr>
                <a:srgbClr val="C00000"/>
              </a:buClr>
              <a:defRPr/>
            </a:pPr>
            <a:r>
              <a:rPr lang="en-US" sz="2500" dirty="0" smtClean="0"/>
              <a:t>Smart Dust Sensors</a:t>
            </a:r>
          </a:p>
          <a:p>
            <a:pPr marL="457200" indent="-420688" eaLnBrk="1" fontAlgn="auto" hangingPunct="1">
              <a:lnSpc>
                <a:spcPct val="80000"/>
              </a:lnSpc>
              <a:spcAft>
                <a:spcPts val="0"/>
              </a:spcAft>
              <a:buClr>
                <a:srgbClr val="C00000"/>
              </a:buClr>
              <a:defRPr/>
            </a:pPr>
            <a:r>
              <a:rPr lang="en-US" sz="2500" dirty="0" smtClean="0"/>
              <a:t>Energy Scavenging Sensors</a:t>
            </a:r>
          </a:p>
          <a:p>
            <a:pPr marL="457200" indent="-420688" eaLnBrk="1" fontAlgn="auto" hangingPunct="1">
              <a:lnSpc>
                <a:spcPct val="80000"/>
              </a:lnSpc>
              <a:spcAft>
                <a:spcPts val="0"/>
              </a:spcAft>
              <a:buClr>
                <a:srgbClr val="C00000"/>
              </a:buClr>
              <a:defRPr/>
            </a:pPr>
            <a:r>
              <a:rPr lang="en-US" sz="2500" dirty="0" smtClean="0"/>
              <a:t>Nano-technology Enabled Sensors</a:t>
            </a:r>
          </a:p>
          <a:p>
            <a:pPr marL="758825" lvl="1" indent="-301625" eaLnBrk="1" fontAlgn="auto" hangingPunct="1">
              <a:lnSpc>
                <a:spcPct val="80000"/>
              </a:lnSpc>
              <a:spcAft>
                <a:spcPts val="0"/>
              </a:spcAft>
              <a:buClr>
                <a:srgbClr val="C00000"/>
              </a:buClr>
              <a:defRPr/>
            </a:pPr>
            <a:r>
              <a:rPr lang="en-US" sz="1900" dirty="0" smtClean="0"/>
              <a:t>CNT based bio-sensors </a:t>
            </a:r>
          </a:p>
          <a:p>
            <a:pPr marL="457200" indent="-420688" eaLnBrk="1" fontAlgn="auto" hangingPunct="1">
              <a:lnSpc>
                <a:spcPct val="80000"/>
              </a:lnSpc>
              <a:spcAft>
                <a:spcPts val="0"/>
              </a:spcAft>
              <a:buClr>
                <a:srgbClr val="C00000"/>
              </a:buClr>
              <a:buFontTx/>
              <a:buNone/>
              <a:defRPr/>
            </a:pPr>
            <a:endParaRPr lang="en-US" sz="25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8229600" cy="762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Innovation </a:t>
            </a:r>
            <a:r>
              <a:rPr lang="en-US" dirty="0" smtClean="0"/>
              <a:t> </a:t>
            </a:r>
          </a:p>
        </p:txBody>
      </p:sp>
      <p:graphicFrame>
        <p:nvGraphicFramePr>
          <p:cNvPr id="21545" name="Group 41"/>
          <p:cNvGraphicFramePr>
            <a:graphicFrameLocks noGrp="1"/>
          </p:cNvGraphicFramePr>
          <p:nvPr>
            <p:ph idx="4294967295"/>
          </p:nvPr>
        </p:nvGraphicFramePr>
        <p:xfrm>
          <a:off x="0" y="2312988"/>
          <a:ext cx="8839200" cy="4468813"/>
        </p:xfrm>
        <a:graphic>
          <a:graphicData uri="http://schemas.openxmlformats.org/drawingml/2006/table">
            <a:tbl>
              <a:tblPr/>
              <a:tblGrid>
                <a:gridCol w="2417763"/>
                <a:gridCol w="2417762"/>
                <a:gridCol w="1812925"/>
                <a:gridCol w="2190750"/>
              </a:tblGrid>
              <a:tr h="646214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Type of Innovation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102409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Incremental Innovation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Breakthrough Product or Technology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New Business Model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New Venture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45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Agni, Series Of Missiles with increasing ranges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Missile Defence System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ADA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Brahmos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45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Dhanush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Supersonic Cruise Missile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FICCI-ATAC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GTRE- Snecma joint collaboration for Kaveri 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941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LCA (Navy)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LCA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Tech Park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SRSAM -DRDL and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MBDA 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44" name="Rectangle 37"/>
          <p:cNvSpPr>
            <a:spLocks noChangeArrowheads="1"/>
          </p:cNvSpPr>
          <p:nvPr/>
        </p:nvSpPr>
        <p:spPr bwMode="auto">
          <a:xfrm>
            <a:off x="0" y="838200"/>
            <a:ext cx="91440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 b="1">
                <a:solidFill>
                  <a:srgbClr val="FF0000"/>
                </a:solidFill>
              </a:rPr>
              <a:t>The successful generation and use of new technologies, processes or services for a decisive military capability.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Innovation  Strategy</a:t>
            </a:r>
            <a:endParaRPr lang="en-US" sz="4000" dirty="0" smtClean="0"/>
          </a:p>
        </p:txBody>
      </p:sp>
      <p:sp>
        <p:nvSpPr>
          <p:cNvPr id="14339" name="Rectangle 7"/>
          <p:cNvSpPr>
            <a:spLocks noChangeArrowheads="1"/>
          </p:cNvSpPr>
          <p:nvPr/>
        </p:nvSpPr>
        <p:spPr bwMode="auto">
          <a:xfrm>
            <a:off x="0" y="990600"/>
            <a:ext cx="9144000" cy="6370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514350" indent="-514350" algn="l">
              <a:buFont typeface="Arial" pitchFamily="34" charset="0"/>
              <a:buChar char="Ø"/>
            </a:pPr>
            <a:r>
              <a:rPr lang="en-US" sz="2400" b="1">
                <a:solidFill>
                  <a:srgbClr val="000099"/>
                </a:solidFill>
              </a:rPr>
              <a:t>Vision of Future Military Capability and Technology Requirements : ‘</a:t>
            </a:r>
            <a:r>
              <a:rPr lang="en-US" sz="2400" b="1">
                <a:solidFill>
                  <a:srgbClr val="FF0000"/>
                </a:solidFill>
              </a:rPr>
              <a:t>Defence Technology Vision 2050’</a:t>
            </a:r>
            <a:r>
              <a:rPr lang="en-US" sz="2400">
                <a:solidFill>
                  <a:srgbClr val="FF0000"/>
                </a:solidFill>
              </a:rPr>
              <a:t> </a:t>
            </a:r>
          </a:p>
          <a:p>
            <a:pPr marL="514350" indent="-514350" algn="l">
              <a:buFont typeface="Arial" pitchFamily="34" charset="0"/>
              <a:buNone/>
            </a:pPr>
            <a:endParaRPr lang="en-US" sz="2400" b="1">
              <a:solidFill>
                <a:srgbClr val="FF0000"/>
              </a:solidFill>
            </a:endParaRPr>
          </a:p>
          <a:p>
            <a:pPr marL="514350" indent="-514350" algn="l">
              <a:buFont typeface="Arial" pitchFamily="34" charset="0"/>
              <a:buChar char="Ø"/>
            </a:pPr>
            <a:r>
              <a:rPr lang="en-US" sz="2400" b="1">
                <a:solidFill>
                  <a:srgbClr val="000099"/>
                </a:solidFill>
              </a:rPr>
              <a:t>Medium- and Long-Term Science and Technology Development Plan </a:t>
            </a:r>
            <a:r>
              <a:rPr lang="en-US" b="1">
                <a:solidFill>
                  <a:srgbClr val="FF0000"/>
                </a:solidFill>
              </a:rPr>
              <a:t>S&amp;T ROADMAP, Technology Development Strategy</a:t>
            </a:r>
          </a:p>
          <a:p>
            <a:pPr marL="514350" indent="-514350" algn="l">
              <a:buFont typeface="Arial" pitchFamily="34" charset="0"/>
              <a:buNone/>
            </a:pPr>
            <a:endParaRPr lang="en-US" sz="2400" b="1">
              <a:solidFill>
                <a:srgbClr val="FF0000"/>
              </a:solidFill>
            </a:endParaRPr>
          </a:p>
          <a:p>
            <a:pPr marL="514350" indent="-514350" algn="l">
              <a:buFont typeface="Arial" pitchFamily="34" charset="0"/>
              <a:buChar char="Ø"/>
            </a:pPr>
            <a:r>
              <a:rPr lang="en-US" sz="2400" b="1">
                <a:solidFill>
                  <a:srgbClr val="0000CC"/>
                </a:solidFill>
              </a:rPr>
              <a:t>Indigenous Development of Cutting Edge Technology in Partnership with </a:t>
            </a:r>
            <a:r>
              <a:rPr lang="en-US" sz="2400" b="1" i="1">
                <a:solidFill>
                  <a:srgbClr val="CC0000"/>
                </a:solidFill>
              </a:rPr>
              <a:t>Academia</a:t>
            </a:r>
            <a:r>
              <a:rPr lang="en-US" sz="2400" b="1">
                <a:solidFill>
                  <a:srgbClr val="0000CC"/>
                </a:solidFill>
              </a:rPr>
              <a:t>  &amp; </a:t>
            </a:r>
            <a:r>
              <a:rPr lang="en-US" sz="2400" b="1" i="1">
                <a:solidFill>
                  <a:srgbClr val="CC0000"/>
                </a:solidFill>
              </a:rPr>
              <a:t>Industry</a:t>
            </a:r>
          </a:p>
          <a:p>
            <a:pPr marL="514350" indent="-514350" algn="l">
              <a:buFont typeface="Arial" pitchFamily="34" charset="0"/>
              <a:buNone/>
            </a:pPr>
            <a:endParaRPr lang="en-US" sz="2400" b="1" i="1">
              <a:solidFill>
                <a:srgbClr val="CC0000"/>
              </a:solidFill>
            </a:endParaRPr>
          </a:p>
          <a:p>
            <a:pPr marL="514350" indent="-514350" algn="l">
              <a:buFont typeface="Arial" pitchFamily="34" charset="0"/>
              <a:buChar char="Ø"/>
            </a:pPr>
            <a:r>
              <a:rPr lang="en-US" sz="2400" b="1">
                <a:solidFill>
                  <a:srgbClr val="0000CC"/>
                </a:solidFill>
              </a:rPr>
              <a:t>Joint Efforts with </a:t>
            </a:r>
            <a:r>
              <a:rPr lang="en-US" sz="2400" b="1" i="1">
                <a:solidFill>
                  <a:srgbClr val="CC0000"/>
                </a:solidFill>
              </a:rPr>
              <a:t>National Labs</a:t>
            </a:r>
            <a:r>
              <a:rPr lang="en-US" sz="2400" b="1">
                <a:solidFill>
                  <a:srgbClr val="0000CC"/>
                </a:solidFill>
              </a:rPr>
              <a:t> &amp; </a:t>
            </a:r>
            <a:r>
              <a:rPr lang="en-US" sz="2400" b="1" i="1">
                <a:solidFill>
                  <a:srgbClr val="CC3300"/>
                </a:solidFill>
              </a:rPr>
              <a:t>University Research Centres</a:t>
            </a:r>
            <a:r>
              <a:rPr lang="en-US" sz="2400" b="1">
                <a:solidFill>
                  <a:srgbClr val="0000CC"/>
                </a:solidFill>
              </a:rPr>
              <a:t> for promoting basic Research.</a:t>
            </a:r>
          </a:p>
          <a:p>
            <a:pPr marL="514350" indent="-514350" algn="l">
              <a:buFont typeface="Arial" pitchFamily="34" charset="0"/>
              <a:buNone/>
            </a:pPr>
            <a:endParaRPr lang="en-US" sz="2400" b="1">
              <a:solidFill>
                <a:srgbClr val="0000CC"/>
              </a:solidFill>
            </a:endParaRPr>
          </a:p>
          <a:p>
            <a:pPr marL="514350" indent="-514350" algn="l">
              <a:buFont typeface="Arial" pitchFamily="34" charset="0"/>
              <a:buChar char="Ø"/>
            </a:pPr>
            <a:r>
              <a:rPr lang="en-US" sz="2400" b="1">
                <a:solidFill>
                  <a:srgbClr val="000099"/>
                </a:solidFill>
              </a:rPr>
              <a:t>Develop strong Defence Industrial Base: </a:t>
            </a:r>
            <a:r>
              <a:rPr lang="en-US" sz="2400" b="1">
                <a:solidFill>
                  <a:srgbClr val="FF0000"/>
                </a:solidFill>
              </a:rPr>
              <a:t>SMEs</a:t>
            </a:r>
          </a:p>
          <a:p>
            <a:pPr marL="514350" indent="-514350" algn="l">
              <a:buFont typeface="Arial" pitchFamily="34" charset="0"/>
              <a:buNone/>
            </a:pPr>
            <a:endParaRPr lang="en-US" sz="2400" b="1">
              <a:solidFill>
                <a:srgbClr val="FF0000"/>
              </a:solidFill>
            </a:endParaRPr>
          </a:p>
          <a:p>
            <a:pPr marL="514350" indent="-514350" algn="l">
              <a:buFont typeface="Arial" pitchFamily="34" charset="0"/>
              <a:buChar char="Ø"/>
            </a:pPr>
            <a:r>
              <a:rPr lang="en-US" sz="2400" b="1">
                <a:solidFill>
                  <a:srgbClr val="0000CC"/>
                </a:solidFill>
              </a:rPr>
              <a:t>Collaborative Development with </a:t>
            </a:r>
            <a:r>
              <a:rPr lang="en-US" sz="2400" b="1" i="1">
                <a:solidFill>
                  <a:srgbClr val="CC0000"/>
                </a:solidFill>
              </a:rPr>
              <a:t>foreign Partners</a:t>
            </a:r>
            <a:r>
              <a:rPr lang="en-US" sz="2400" b="1">
                <a:solidFill>
                  <a:srgbClr val="0000CC"/>
                </a:solidFill>
              </a:rPr>
              <a:t> for Major Weapon Platforms / Systems.</a:t>
            </a:r>
            <a:r>
              <a:rPr lang="en-US" sz="2400" b="1"/>
              <a:t> </a:t>
            </a:r>
          </a:p>
          <a:p>
            <a:pPr marL="514350" indent="-514350" algn="l">
              <a:buFont typeface="Arial" pitchFamily="34" charset="0"/>
              <a:buChar char="Ø"/>
            </a:pP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ChangeArrowheads="1"/>
          </p:cNvSpPr>
          <p:nvPr/>
        </p:nvSpPr>
        <p:spPr bwMode="auto">
          <a:xfrm>
            <a:off x="152400" y="688975"/>
            <a:ext cx="8897938" cy="60928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152400" y="76200"/>
            <a:ext cx="8763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Technology Development Strategy</a:t>
            </a:r>
            <a:endParaRPr lang="en-US" sz="3600" dirty="0" smtClean="0">
              <a:effectLst>
                <a:outerShdw blurRad="38100" dist="38100" dir="2700000" algn="tl">
                  <a:srgbClr val="C0C0C0"/>
                </a:outerShdw>
              </a:effectLst>
              <a:latin typeface="Arial Black" pitchFamily="34" charset="0"/>
            </a:endParaRPr>
          </a:p>
        </p:txBody>
      </p:sp>
      <p:sp>
        <p:nvSpPr>
          <p:cNvPr id="15364" name="Text Box 3"/>
          <p:cNvSpPr txBox="1">
            <a:spLocks noChangeArrowheads="1"/>
          </p:cNvSpPr>
          <p:nvPr/>
        </p:nvSpPr>
        <p:spPr bwMode="auto">
          <a:xfrm>
            <a:off x="5105400" y="688975"/>
            <a:ext cx="3886200" cy="25542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Arial" pitchFamily="34" charset="0"/>
              <a:buChar char="•"/>
            </a:pPr>
            <a:r>
              <a:rPr lang="en-US" sz="1400" b="1">
                <a:solidFill>
                  <a:srgbClr val="0000FF"/>
                </a:solidFill>
                <a:latin typeface="Calibri" pitchFamily="34" charset="0"/>
              </a:rPr>
              <a:t> </a:t>
            </a:r>
            <a:r>
              <a:rPr lang="en-US" sz="2000" b="1">
                <a:solidFill>
                  <a:srgbClr val="0000FF"/>
                </a:solidFill>
                <a:latin typeface="Calibri" pitchFamily="34" charset="0"/>
              </a:rPr>
              <a:t>Technology strategy   – to cover a  period of </a:t>
            </a:r>
            <a:r>
              <a:rPr lang="en-US" sz="2000" b="1">
                <a:solidFill>
                  <a:srgbClr val="FF0000"/>
                </a:solidFill>
                <a:latin typeface="Calibri" pitchFamily="34" charset="0"/>
              </a:rPr>
              <a:t>30 years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sz="2000" b="1">
                <a:solidFill>
                  <a:srgbClr val="0000FF"/>
                </a:solidFill>
                <a:latin typeface="Calibri" pitchFamily="34" charset="0"/>
              </a:rPr>
              <a:t> </a:t>
            </a:r>
            <a:r>
              <a:rPr lang="en-US" sz="2000" b="1">
                <a:solidFill>
                  <a:srgbClr val="FF0000"/>
                </a:solidFill>
                <a:latin typeface="Calibri" pitchFamily="34" charset="0"/>
              </a:rPr>
              <a:t>Identify technologies</a:t>
            </a:r>
            <a:r>
              <a:rPr lang="en-US" sz="2000" b="1">
                <a:solidFill>
                  <a:srgbClr val="0000FF"/>
                </a:solidFill>
                <a:latin typeface="Calibri" pitchFamily="34" charset="0"/>
              </a:rPr>
              <a:t> to cover    </a:t>
            </a:r>
            <a:r>
              <a:rPr lang="en-US" sz="2000" b="1">
                <a:solidFill>
                  <a:srgbClr val="FF0000"/>
                </a:solidFill>
                <a:latin typeface="Calibri" pitchFamily="34" charset="0"/>
              </a:rPr>
              <a:t>national</a:t>
            </a:r>
            <a:r>
              <a:rPr lang="en-US" sz="2000" b="1">
                <a:solidFill>
                  <a:srgbClr val="0000FF"/>
                </a:solidFill>
                <a:latin typeface="Calibri" pitchFamily="34" charset="0"/>
              </a:rPr>
              <a:t>  </a:t>
            </a:r>
            <a:r>
              <a:rPr lang="en-US" sz="2000" b="1">
                <a:solidFill>
                  <a:srgbClr val="FF0000"/>
                </a:solidFill>
                <a:latin typeface="Calibri" pitchFamily="34" charset="0"/>
              </a:rPr>
              <a:t>security needs  of present &amp; future</a:t>
            </a:r>
            <a:r>
              <a:rPr lang="en-US" sz="2000" b="1">
                <a:solidFill>
                  <a:srgbClr val="0000FF"/>
                </a:solidFill>
                <a:latin typeface="Calibri" pitchFamily="34" charset="0"/>
              </a:rPr>
              <a:t> (dynamically updated) 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sz="2000" b="1">
                <a:solidFill>
                  <a:srgbClr val="0000FF"/>
                </a:solidFill>
                <a:latin typeface="Calibri" pitchFamily="34" charset="0"/>
              </a:rPr>
              <a:t> </a:t>
            </a:r>
            <a:r>
              <a:rPr lang="en-US" sz="2000" b="1">
                <a:solidFill>
                  <a:srgbClr val="FF0000"/>
                </a:solidFill>
                <a:latin typeface="Calibri" pitchFamily="34" charset="0"/>
              </a:rPr>
              <a:t>create centers of excellence</a:t>
            </a:r>
            <a:r>
              <a:rPr lang="en-US" sz="2000" b="1">
                <a:solidFill>
                  <a:srgbClr val="0000FF"/>
                </a:solidFill>
                <a:latin typeface="Calibri" pitchFamily="34" charset="0"/>
              </a:rPr>
              <a:t> – in about  50  </a:t>
            </a:r>
            <a:r>
              <a:rPr lang="en-US" sz="2000" b="1">
                <a:solidFill>
                  <a:srgbClr val="FF0000"/>
                </a:solidFill>
                <a:latin typeface="Calibri" pitchFamily="34" charset="0"/>
              </a:rPr>
              <a:t>identified technology areas</a:t>
            </a: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5105400" y="3432175"/>
            <a:ext cx="3886200" cy="28622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b="1" u="sng">
                <a:solidFill>
                  <a:srgbClr val="FF0000"/>
                </a:solidFill>
                <a:latin typeface="Calibri" pitchFamily="34" charset="0"/>
              </a:rPr>
              <a:t>Criteria -  technology strategy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b="1">
                <a:solidFill>
                  <a:srgbClr val="0000FF"/>
                </a:solidFill>
                <a:latin typeface="Calibri" pitchFamily="34" charset="0"/>
              </a:rPr>
              <a:t> Academia, industry &amp; DRDO to form strong consortia  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b="1">
                <a:solidFill>
                  <a:srgbClr val="0000FF"/>
                </a:solidFill>
                <a:latin typeface="Calibri" pitchFamily="34" charset="0"/>
              </a:rPr>
              <a:t> Development of technology under  </a:t>
            </a:r>
            <a:r>
              <a:rPr lang="en-US" b="1">
                <a:solidFill>
                  <a:srgbClr val="FF0000"/>
                </a:solidFill>
                <a:latin typeface="Calibri" pitchFamily="34" charset="0"/>
              </a:rPr>
              <a:t>  mission mode</a:t>
            </a:r>
            <a:r>
              <a:rPr lang="en-US" b="1">
                <a:solidFill>
                  <a:srgbClr val="0000FF"/>
                </a:solidFill>
                <a:latin typeface="Calibri" pitchFamily="34" charset="0"/>
              </a:rPr>
              <a:t> 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b="1">
                <a:solidFill>
                  <a:srgbClr val="FF0000"/>
                </a:solidFill>
                <a:latin typeface="Calibri" pitchFamily="34" charset="0"/>
              </a:rPr>
              <a:t> Long term planning</a:t>
            </a:r>
            <a:r>
              <a:rPr lang="en-US" b="1">
                <a:solidFill>
                  <a:srgbClr val="0000FF"/>
                </a:solidFill>
                <a:latin typeface="Calibri" pitchFamily="34" charset="0"/>
              </a:rPr>
              <a:t> for high end  technology base leading to products  matching with user perspective plan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b="1">
                <a:solidFill>
                  <a:srgbClr val="0000FF"/>
                </a:solidFill>
                <a:latin typeface="Calibri" pitchFamily="34" charset="0"/>
              </a:rPr>
              <a:t> Create  production infrastructure in     </a:t>
            </a:r>
            <a:r>
              <a:rPr lang="en-US" b="1">
                <a:solidFill>
                  <a:srgbClr val="FF0000"/>
                </a:solidFill>
                <a:latin typeface="Calibri" pitchFamily="34" charset="0"/>
              </a:rPr>
              <a:t>technology denial areas</a:t>
            </a:r>
          </a:p>
        </p:txBody>
      </p:sp>
      <p:sp>
        <p:nvSpPr>
          <p:cNvPr id="15366" name="Text Box 2"/>
          <p:cNvSpPr txBox="1">
            <a:spLocks noChangeArrowheads="1"/>
          </p:cNvSpPr>
          <p:nvPr/>
        </p:nvSpPr>
        <p:spPr bwMode="auto">
          <a:xfrm>
            <a:off x="0" y="4756150"/>
            <a:ext cx="8953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sz="1000" b="1">
                <a:latin typeface="Calibri" pitchFamily="34" charset="0"/>
              </a:rPr>
              <a:t>0</a:t>
            </a:r>
          </a:p>
        </p:txBody>
      </p:sp>
      <p:sp>
        <p:nvSpPr>
          <p:cNvPr id="15367" name="Text Box 3"/>
          <p:cNvSpPr txBox="1">
            <a:spLocks noChangeArrowheads="1"/>
          </p:cNvSpPr>
          <p:nvPr/>
        </p:nvSpPr>
        <p:spPr bwMode="auto">
          <a:xfrm>
            <a:off x="0" y="4435475"/>
            <a:ext cx="8953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sz="1000" b="1">
                <a:latin typeface="Calibri" pitchFamily="34" charset="0"/>
              </a:rPr>
              <a:t>500</a:t>
            </a:r>
          </a:p>
        </p:txBody>
      </p:sp>
      <p:sp>
        <p:nvSpPr>
          <p:cNvPr id="15368" name="Text Box 4"/>
          <p:cNvSpPr txBox="1">
            <a:spLocks noChangeArrowheads="1"/>
          </p:cNvSpPr>
          <p:nvPr/>
        </p:nvSpPr>
        <p:spPr bwMode="auto">
          <a:xfrm>
            <a:off x="0" y="4137025"/>
            <a:ext cx="8953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sz="1000" b="1">
                <a:latin typeface="Calibri" pitchFamily="34" charset="0"/>
              </a:rPr>
              <a:t>1000</a:t>
            </a:r>
          </a:p>
        </p:txBody>
      </p:sp>
      <p:sp>
        <p:nvSpPr>
          <p:cNvPr id="15369" name="Text Box 5"/>
          <p:cNvSpPr txBox="1">
            <a:spLocks noChangeArrowheads="1"/>
          </p:cNvSpPr>
          <p:nvPr/>
        </p:nvSpPr>
        <p:spPr bwMode="auto">
          <a:xfrm>
            <a:off x="0" y="3835400"/>
            <a:ext cx="8953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sz="1000" b="1">
                <a:latin typeface="Calibri" pitchFamily="34" charset="0"/>
              </a:rPr>
              <a:t>1500</a:t>
            </a:r>
          </a:p>
        </p:txBody>
      </p:sp>
      <p:sp>
        <p:nvSpPr>
          <p:cNvPr id="15370" name="Text Box 6"/>
          <p:cNvSpPr txBox="1">
            <a:spLocks noChangeArrowheads="1"/>
          </p:cNvSpPr>
          <p:nvPr/>
        </p:nvSpPr>
        <p:spPr bwMode="auto">
          <a:xfrm>
            <a:off x="0" y="3521075"/>
            <a:ext cx="8953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sz="1000" b="1">
                <a:latin typeface="Calibri" pitchFamily="34" charset="0"/>
              </a:rPr>
              <a:t>2000</a:t>
            </a:r>
          </a:p>
        </p:txBody>
      </p:sp>
      <p:sp>
        <p:nvSpPr>
          <p:cNvPr id="15371" name="Text Box 7"/>
          <p:cNvSpPr txBox="1">
            <a:spLocks noChangeArrowheads="1"/>
          </p:cNvSpPr>
          <p:nvPr/>
        </p:nvSpPr>
        <p:spPr bwMode="auto">
          <a:xfrm>
            <a:off x="0" y="3213100"/>
            <a:ext cx="8953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sz="1000" b="1">
                <a:latin typeface="Calibri" pitchFamily="34" charset="0"/>
              </a:rPr>
              <a:t>2500</a:t>
            </a:r>
          </a:p>
        </p:txBody>
      </p:sp>
      <p:sp>
        <p:nvSpPr>
          <p:cNvPr id="15372" name="Text Box 8"/>
          <p:cNvSpPr txBox="1">
            <a:spLocks noChangeArrowheads="1"/>
          </p:cNvSpPr>
          <p:nvPr/>
        </p:nvSpPr>
        <p:spPr bwMode="auto">
          <a:xfrm>
            <a:off x="0" y="2898775"/>
            <a:ext cx="8953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sz="1000" b="1">
                <a:latin typeface="Calibri" pitchFamily="34" charset="0"/>
              </a:rPr>
              <a:t>3000</a:t>
            </a:r>
          </a:p>
        </p:txBody>
      </p:sp>
      <p:sp>
        <p:nvSpPr>
          <p:cNvPr id="15373" name="Text Box 9"/>
          <p:cNvSpPr txBox="1">
            <a:spLocks noChangeArrowheads="1"/>
          </p:cNvSpPr>
          <p:nvPr/>
        </p:nvSpPr>
        <p:spPr bwMode="auto">
          <a:xfrm>
            <a:off x="0" y="2603500"/>
            <a:ext cx="8953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sz="1000" b="1">
                <a:latin typeface="Calibri" pitchFamily="34" charset="0"/>
              </a:rPr>
              <a:t>3500</a:t>
            </a:r>
          </a:p>
        </p:txBody>
      </p:sp>
      <p:sp>
        <p:nvSpPr>
          <p:cNvPr id="15374" name="Text Box 10"/>
          <p:cNvSpPr txBox="1">
            <a:spLocks noChangeArrowheads="1"/>
          </p:cNvSpPr>
          <p:nvPr/>
        </p:nvSpPr>
        <p:spPr bwMode="auto">
          <a:xfrm>
            <a:off x="0" y="2289175"/>
            <a:ext cx="8953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sz="1000" b="1">
                <a:latin typeface="Calibri" pitchFamily="34" charset="0"/>
              </a:rPr>
              <a:t>4000</a:t>
            </a:r>
          </a:p>
        </p:txBody>
      </p:sp>
      <p:sp>
        <p:nvSpPr>
          <p:cNvPr id="15375" name="Text Box 11"/>
          <p:cNvSpPr txBox="1">
            <a:spLocks noChangeArrowheads="1"/>
          </p:cNvSpPr>
          <p:nvPr/>
        </p:nvSpPr>
        <p:spPr bwMode="auto">
          <a:xfrm>
            <a:off x="0" y="2003425"/>
            <a:ext cx="8953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sz="1000" b="1">
                <a:latin typeface="Calibri" pitchFamily="34" charset="0"/>
              </a:rPr>
              <a:t>4500</a:t>
            </a:r>
          </a:p>
        </p:txBody>
      </p:sp>
      <p:sp>
        <p:nvSpPr>
          <p:cNvPr id="15376" name="Text Box 12"/>
          <p:cNvSpPr txBox="1">
            <a:spLocks noChangeArrowheads="1"/>
          </p:cNvSpPr>
          <p:nvPr/>
        </p:nvSpPr>
        <p:spPr bwMode="auto">
          <a:xfrm>
            <a:off x="0" y="1682750"/>
            <a:ext cx="8953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sz="1000" b="1">
                <a:latin typeface="Calibri" pitchFamily="34" charset="0"/>
              </a:rPr>
              <a:t>5000</a:t>
            </a:r>
          </a:p>
        </p:txBody>
      </p:sp>
      <p:sp>
        <p:nvSpPr>
          <p:cNvPr id="15377" name="Text Box 13"/>
          <p:cNvSpPr txBox="1">
            <a:spLocks noChangeArrowheads="1"/>
          </p:cNvSpPr>
          <p:nvPr/>
        </p:nvSpPr>
        <p:spPr bwMode="auto">
          <a:xfrm>
            <a:off x="0" y="1384300"/>
            <a:ext cx="8953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sz="1000" b="1">
                <a:latin typeface="Calibri" pitchFamily="34" charset="0"/>
              </a:rPr>
              <a:t>5500</a:t>
            </a:r>
          </a:p>
        </p:txBody>
      </p:sp>
      <p:sp>
        <p:nvSpPr>
          <p:cNvPr id="15378" name="Text Box 14"/>
          <p:cNvSpPr txBox="1">
            <a:spLocks noChangeArrowheads="1"/>
          </p:cNvSpPr>
          <p:nvPr/>
        </p:nvSpPr>
        <p:spPr bwMode="auto">
          <a:xfrm>
            <a:off x="0" y="1098550"/>
            <a:ext cx="8953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sz="1000" b="1">
                <a:latin typeface="Calibri" pitchFamily="34" charset="0"/>
              </a:rPr>
              <a:t>6000</a:t>
            </a:r>
          </a:p>
        </p:txBody>
      </p:sp>
      <p:sp>
        <p:nvSpPr>
          <p:cNvPr id="15379" name="Line 15"/>
          <p:cNvSpPr>
            <a:spLocks noChangeShapeType="1"/>
          </p:cNvSpPr>
          <p:nvPr/>
        </p:nvSpPr>
        <p:spPr bwMode="auto">
          <a:xfrm>
            <a:off x="990600" y="1117600"/>
            <a:ext cx="0" cy="3733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5380" name="Line 16"/>
          <p:cNvSpPr>
            <a:spLocks noChangeShapeType="1"/>
          </p:cNvSpPr>
          <p:nvPr/>
        </p:nvSpPr>
        <p:spPr bwMode="auto">
          <a:xfrm>
            <a:off x="990600" y="4851400"/>
            <a:ext cx="3657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5381" name="Line 17"/>
          <p:cNvSpPr>
            <a:spLocks noChangeShapeType="1"/>
          </p:cNvSpPr>
          <p:nvPr/>
        </p:nvSpPr>
        <p:spPr bwMode="auto">
          <a:xfrm>
            <a:off x="838200" y="45466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5382" name="Line 18"/>
          <p:cNvSpPr>
            <a:spLocks noChangeShapeType="1"/>
          </p:cNvSpPr>
          <p:nvPr/>
        </p:nvSpPr>
        <p:spPr bwMode="auto">
          <a:xfrm>
            <a:off x="838200" y="42418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5383" name="Line 19"/>
          <p:cNvSpPr>
            <a:spLocks noChangeShapeType="1"/>
          </p:cNvSpPr>
          <p:nvPr/>
        </p:nvSpPr>
        <p:spPr bwMode="auto">
          <a:xfrm>
            <a:off x="838200" y="39370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5384" name="Line 20"/>
          <p:cNvSpPr>
            <a:spLocks noChangeShapeType="1"/>
          </p:cNvSpPr>
          <p:nvPr/>
        </p:nvSpPr>
        <p:spPr bwMode="auto">
          <a:xfrm>
            <a:off x="838200" y="36322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5385" name="Line 21"/>
          <p:cNvSpPr>
            <a:spLocks noChangeShapeType="1"/>
          </p:cNvSpPr>
          <p:nvPr/>
        </p:nvSpPr>
        <p:spPr bwMode="auto">
          <a:xfrm>
            <a:off x="838200" y="33274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5386" name="Line 22"/>
          <p:cNvSpPr>
            <a:spLocks noChangeShapeType="1"/>
          </p:cNvSpPr>
          <p:nvPr/>
        </p:nvSpPr>
        <p:spPr bwMode="auto">
          <a:xfrm>
            <a:off x="838200" y="30226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5387" name="Line 23"/>
          <p:cNvSpPr>
            <a:spLocks noChangeShapeType="1"/>
          </p:cNvSpPr>
          <p:nvPr/>
        </p:nvSpPr>
        <p:spPr bwMode="auto">
          <a:xfrm>
            <a:off x="838200" y="27178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5388" name="Line 24"/>
          <p:cNvSpPr>
            <a:spLocks noChangeShapeType="1"/>
          </p:cNvSpPr>
          <p:nvPr/>
        </p:nvSpPr>
        <p:spPr bwMode="auto">
          <a:xfrm>
            <a:off x="838200" y="24130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5389" name="Line 25"/>
          <p:cNvSpPr>
            <a:spLocks noChangeShapeType="1"/>
          </p:cNvSpPr>
          <p:nvPr/>
        </p:nvSpPr>
        <p:spPr bwMode="auto">
          <a:xfrm>
            <a:off x="838200" y="21082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5390" name="Line 26"/>
          <p:cNvSpPr>
            <a:spLocks noChangeShapeType="1"/>
          </p:cNvSpPr>
          <p:nvPr/>
        </p:nvSpPr>
        <p:spPr bwMode="auto">
          <a:xfrm>
            <a:off x="838200" y="18034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5391" name="Line 27"/>
          <p:cNvSpPr>
            <a:spLocks noChangeShapeType="1"/>
          </p:cNvSpPr>
          <p:nvPr/>
        </p:nvSpPr>
        <p:spPr bwMode="auto">
          <a:xfrm>
            <a:off x="838200" y="14986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5392" name="Line 28"/>
          <p:cNvSpPr>
            <a:spLocks noChangeShapeType="1"/>
          </p:cNvSpPr>
          <p:nvPr/>
        </p:nvSpPr>
        <p:spPr bwMode="auto">
          <a:xfrm>
            <a:off x="838200" y="11938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5393" name="Line 29"/>
          <p:cNvSpPr>
            <a:spLocks noChangeShapeType="1"/>
          </p:cNvSpPr>
          <p:nvPr/>
        </p:nvSpPr>
        <p:spPr bwMode="auto">
          <a:xfrm>
            <a:off x="838200" y="48514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5394" name="Line 30"/>
          <p:cNvSpPr>
            <a:spLocks noChangeShapeType="1"/>
          </p:cNvSpPr>
          <p:nvPr/>
        </p:nvSpPr>
        <p:spPr bwMode="auto">
          <a:xfrm>
            <a:off x="990600" y="4851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5395" name="Line 31"/>
          <p:cNvSpPr>
            <a:spLocks noChangeShapeType="1"/>
          </p:cNvSpPr>
          <p:nvPr/>
        </p:nvSpPr>
        <p:spPr bwMode="auto">
          <a:xfrm>
            <a:off x="1600200" y="4851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5396" name="Line 32"/>
          <p:cNvSpPr>
            <a:spLocks noChangeShapeType="1"/>
          </p:cNvSpPr>
          <p:nvPr/>
        </p:nvSpPr>
        <p:spPr bwMode="auto">
          <a:xfrm>
            <a:off x="2209800" y="4851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5397" name="Line 33"/>
          <p:cNvSpPr>
            <a:spLocks noChangeShapeType="1"/>
          </p:cNvSpPr>
          <p:nvPr/>
        </p:nvSpPr>
        <p:spPr bwMode="auto">
          <a:xfrm>
            <a:off x="2819400" y="4851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5398" name="Line 34"/>
          <p:cNvSpPr>
            <a:spLocks noChangeShapeType="1"/>
          </p:cNvSpPr>
          <p:nvPr/>
        </p:nvSpPr>
        <p:spPr bwMode="auto">
          <a:xfrm>
            <a:off x="3429000" y="4851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5399" name="Line 35"/>
          <p:cNvSpPr>
            <a:spLocks noChangeShapeType="1"/>
          </p:cNvSpPr>
          <p:nvPr/>
        </p:nvSpPr>
        <p:spPr bwMode="auto">
          <a:xfrm>
            <a:off x="4038600" y="4851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5400" name="Line 36"/>
          <p:cNvSpPr>
            <a:spLocks noChangeShapeType="1"/>
          </p:cNvSpPr>
          <p:nvPr/>
        </p:nvSpPr>
        <p:spPr bwMode="auto">
          <a:xfrm>
            <a:off x="4648200" y="4851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5401" name="Text Box 38"/>
          <p:cNvSpPr txBox="1">
            <a:spLocks noChangeArrowheads="1"/>
          </p:cNvSpPr>
          <p:nvPr/>
        </p:nvSpPr>
        <p:spPr bwMode="auto">
          <a:xfrm>
            <a:off x="866775" y="4994275"/>
            <a:ext cx="3048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000" b="1">
                <a:latin typeface="Calibri" pitchFamily="34" charset="0"/>
              </a:rPr>
              <a:t>0</a:t>
            </a:r>
          </a:p>
        </p:txBody>
      </p:sp>
      <p:sp>
        <p:nvSpPr>
          <p:cNvPr id="15402" name="Text Box 39"/>
          <p:cNvSpPr txBox="1">
            <a:spLocks noChangeArrowheads="1"/>
          </p:cNvSpPr>
          <p:nvPr/>
        </p:nvSpPr>
        <p:spPr bwMode="auto">
          <a:xfrm>
            <a:off x="1466850" y="4994275"/>
            <a:ext cx="3048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000" b="1">
                <a:latin typeface="Calibri" pitchFamily="34" charset="0"/>
              </a:rPr>
              <a:t>5</a:t>
            </a:r>
          </a:p>
        </p:txBody>
      </p:sp>
      <p:sp>
        <p:nvSpPr>
          <p:cNvPr id="15403" name="Text Box 40"/>
          <p:cNvSpPr txBox="1">
            <a:spLocks noChangeArrowheads="1"/>
          </p:cNvSpPr>
          <p:nvPr/>
        </p:nvSpPr>
        <p:spPr bwMode="auto">
          <a:xfrm>
            <a:off x="2057400" y="4984750"/>
            <a:ext cx="3810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000" b="1">
                <a:latin typeface="Calibri" pitchFamily="34" charset="0"/>
              </a:rPr>
              <a:t>10</a:t>
            </a:r>
          </a:p>
        </p:txBody>
      </p:sp>
      <p:sp>
        <p:nvSpPr>
          <p:cNvPr id="15404" name="Text Box 41"/>
          <p:cNvSpPr txBox="1">
            <a:spLocks noChangeArrowheads="1"/>
          </p:cNvSpPr>
          <p:nvPr/>
        </p:nvSpPr>
        <p:spPr bwMode="auto">
          <a:xfrm>
            <a:off x="2667000" y="5003800"/>
            <a:ext cx="3810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000" b="1">
                <a:latin typeface="Calibri" pitchFamily="34" charset="0"/>
              </a:rPr>
              <a:t>15</a:t>
            </a:r>
          </a:p>
        </p:txBody>
      </p:sp>
      <p:sp>
        <p:nvSpPr>
          <p:cNvPr id="15405" name="Text Box 42"/>
          <p:cNvSpPr txBox="1">
            <a:spLocks noChangeArrowheads="1"/>
          </p:cNvSpPr>
          <p:nvPr/>
        </p:nvSpPr>
        <p:spPr bwMode="auto">
          <a:xfrm>
            <a:off x="3276600" y="5003800"/>
            <a:ext cx="457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000" b="1">
                <a:latin typeface="Calibri" pitchFamily="34" charset="0"/>
              </a:rPr>
              <a:t>20</a:t>
            </a:r>
          </a:p>
        </p:txBody>
      </p:sp>
      <p:sp>
        <p:nvSpPr>
          <p:cNvPr id="15406" name="Text Box 43"/>
          <p:cNvSpPr txBox="1">
            <a:spLocks noChangeArrowheads="1"/>
          </p:cNvSpPr>
          <p:nvPr/>
        </p:nvSpPr>
        <p:spPr bwMode="auto">
          <a:xfrm>
            <a:off x="3886200" y="5003800"/>
            <a:ext cx="457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000" b="1">
                <a:latin typeface="Calibri" pitchFamily="34" charset="0"/>
              </a:rPr>
              <a:t>25</a:t>
            </a:r>
          </a:p>
        </p:txBody>
      </p:sp>
      <p:sp>
        <p:nvSpPr>
          <p:cNvPr id="15407" name="Text Box 44"/>
          <p:cNvSpPr txBox="1">
            <a:spLocks noChangeArrowheads="1"/>
          </p:cNvSpPr>
          <p:nvPr/>
        </p:nvSpPr>
        <p:spPr bwMode="auto">
          <a:xfrm>
            <a:off x="4495800" y="5003800"/>
            <a:ext cx="457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000" b="1">
                <a:latin typeface="Calibri" pitchFamily="34" charset="0"/>
              </a:rPr>
              <a:t>30</a:t>
            </a:r>
          </a:p>
        </p:txBody>
      </p:sp>
      <p:sp>
        <p:nvSpPr>
          <p:cNvPr id="15408" name="Rectangle 46"/>
          <p:cNvSpPr>
            <a:spLocks noChangeArrowheads="1"/>
          </p:cNvSpPr>
          <p:nvPr/>
        </p:nvSpPr>
        <p:spPr bwMode="auto">
          <a:xfrm>
            <a:off x="990600" y="2632075"/>
            <a:ext cx="838200" cy="2209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5409" name="Rectangle 48"/>
          <p:cNvSpPr>
            <a:spLocks noChangeArrowheads="1"/>
          </p:cNvSpPr>
          <p:nvPr/>
        </p:nvSpPr>
        <p:spPr bwMode="auto">
          <a:xfrm>
            <a:off x="1981200" y="4384675"/>
            <a:ext cx="1447800" cy="4572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5410" name="Rectangle 49"/>
          <p:cNvSpPr>
            <a:spLocks noChangeArrowheads="1"/>
          </p:cNvSpPr>
          <p:nvPr/>
        </p:nvSpPr>
        <p:spPr bwMode="auto">
          <a:xfrm>
            <a:off x="3124200" y="4592638"/>
            <a:ext cx="1524000" cy="249237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5411" name="Text Box 50"/>
          <p:cNvSpPr txBox="1">
            <a:spLocks noChangeArrowheads="1"/>
          </p:cNvSpPr>
          <p:nvPr/>
        </p:nvSpPr>
        <p:spPr bwMode="auto">
          <a:xfrm>
            <a:off x="1066800" y="2413000"/>
            <a:ext cx="6858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000" b="1">
                <a:latin typeface="Calibri" pitchFamily="34" charset="0"/>
              </a:rPr>
              <a:t>60 %</a:t>
            </a:r>
          </a:p>
        </p:txBody>
      </p:sp>
      <p:sp>
        <p:nvSpPr>
          <p:cNvPr id="15412" name="Text Box 51"/>
          <p:cNvSpPr txBox="1">
            <a:spLocks noChangeArrowheads="1"/>
          </p:cNvSpPr>
          <p:nvPr/>
        </p:nvSpPr>
        <p:spPr bwMode="auto">
          <a:xfrm>
            <a:off x="1828800" y="3616325"/>
            <a:ext cx="6858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000" b="1">
                <a:latin typeface="Calibri" pitchFamily="34" charset="0"/>
              </a:rPr>
              <a:t>25 %</a:t>
            </a:r>
          </a:p>
        </p:txBody>
      </p:sp>
      <p:sp>
        <p:nvSpPr>
          <p:cNvPr id="15413" name="Text Box 52"/>
          <p:cNvSpPr txBox="1">
            <a:spLocks noChangeArrowheads="1"/>
          </p:cNvSpPr>
          <p:nvPr/>
        </p:nvSpPr>
        <p:spPr bwMode="auto">
          <a:xfrm>
            <a:off x="3048000" y="4146550"/>
            <a:ext cx="609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000" b="1">
                <a:latin typeface="Calibri" pitchFamily="34" charset="0"/>
              </a:rPr>
              <a:t>10 %</a:t>
            </a:r>
          </a:p>
        </p:txBody>
      </p:sp>
      <p:sp>
        <p:nvSpPr>
          <p:cNvPr id="15414" name="Text Box 53"/>
          <p:cNvSpPr txBox="1">
            <a:spLocks noChangeArrowheads="1"/>
          </p:cNvSpPr>
          <p:nvPr/>
        </p:nvSpPr>
        <p:spPr bwMode="auto">
          <a:xfrm>
            <a:off x="4343400" y="4384675"/>
            <a:ext cx="609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000" b="1">
                <a:latin typeface="Calibri" pitchFamily="34" charset="0"/>
              </a:rPr>
              <a:t>5 %</a:t>
            </a:r>
          </a:p>
        </p:txBody>
      </p:sp>
      <p:sp>
        <p:nvSpPr>
          <p:cNvPr id="15415" name="Text Box 54"/>
          <p:cNvSpPr txBox="1">
            <a:spLocks noChangeArrowheads="1"/>
          </p:cNvSpPr>
          <p:nvPr/>
        </p:nvSpPr>
        <p:spPr bwMode="auto">
          <a:xfrm>
            <a:off x="2438400" y="5213350"/>
            <a:ext cx="990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000" b="1">
                <a:solidFill>
                  <a:srgbClr val="FF0000"/>
                </a:solidFill>
                <a:latin typeface="Calibri" pitchFamily="34" charset="0"/>
              </a:rPr>
              <a:t>TIME (YERS)</a:t>
            </a:r>
          </a:p>
        </p:txBody>
      </p:sp>
      <p:sp>
        <p:nvSpPr>
          <p:cNvPr id="15416" name="Text Box 55"/>
          <p:cNvSpPr txBox="1">
            <a:spLocks noChangeArrowheads="1"/>
          </p:cNvSpPr>
          <p:nvPr/>
        </p:nvSpPr>
        <p:spPr bwMode="auto">
          <a:xfrm rot="-5400000">
            <a:off x="-944562" y="3117850"/>
            <a:ext cx="251460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000" b="1">
                <a:solidFill>
                  <a:srgbClr val="FF0000"/>
                </a:solidFill>
                <a:latin typeface="Calibri" pitchFamily="34" charset="0"/>
              </a:rPr>
              <a:t>INVESTMENT YEARLY BUDGET (Cr)</a:t>
            </a:r>
          </a:p>
        </p:txBody>
      </p:sp>
      <p:sp>
        <p:nvSpPr>
          <p:cNvPr id="15417" name="Line 56"/>
          <p:cNvSpPr>
            <a:spLocks noChangeShapeType="1"/>
          </p:cNvSpPr>
          <p:nvPr/>
        </p:nvSpPr>
        <p:spPr bwMode="auto">
          <a:xfrm flipV="1">
            <a:off x="314325" y="16605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5418" name="Line 57"/>
          <p:cNvSpPr>
            <a:spLocks noChangeShapeType="1"/>
          </p:cNvSpPr>
          <p:nvPr/>
        </p:nvSpPr>
        <p:spPr bwMode="auto">
          <a:xfrm>
            <a:off x="3429000" y="532765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5419" name="Line 59"/>
          <p:cNvSpPr>
            <a:spLocks noChangeShapeType="1"/>
          </p:cNvSpPr>
          <p:nvPr/>
        </p:nvSpPr>
        <p:spPr bwMode="auto">
          <a:xfrm flipH="1">
            <a:off x="1143000" y="1174750"/>
            <a:ext cx="3124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5420" name="Line 60"/>
          <p:cNvSpPr>
            <a:spLocks noChangeShapeType="1"/>
          </p:cNvSpPr>
          <p:nvPr/>
        </p:nvSpPr>
        <p:spPr bwMode="auto">
          <a:xfrm>
            <a:off x="1828800" y="1631950"/>
            <a:ext cx="297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5421" name="Line 61"/>
          <p:cNvSpPr>
            <a:spLocks noChangeShapeType="1"/>
          </p:cNvSpPr>
          <p:nvPr/>
        </p:nvSpPr>
        <p:spPr bwMode="auto">
          <a:xfrm>
            <a:off x="3048000" y="186055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5422" name="Text Box 62"/>
          <p:cNvSpPr txBox="1">
            <a:spLocks noChangeArrowheads="1"/>
          </p:cNvSpPr>
          <p:nvPr/>
        </p:nvSpPr>
        <p:spPr bwMode="auto">
          <a:xfrm>
            <a:off x="2362200" y="946150"/>
            <a:ext cx="2133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000" b="1">
                <a:latin typeface="Calibri" pitchFamily="34" charset="0"/>
              </a:rPr>
              <a:t>LARGE SCALE INDUSTRY</a:t>
            </a:r>
          </a:p>
        </p:txBody>
      </p:sp>
      <p:sp>
        <p:nvSpPr>
          <p:cNvPr id="15423" name="Text Box 63"/>
          <p:cNvSpPr txBox="1">
            <a:spLocks noChangeArrowheads="1"/>
          </p:cNvSpPr>
          <p:nvPr/>
        </p:nvSpPr>
        <p:spPr bwMode="auto">
          <a:xfrm>
            <a:off x="2209800" y="1403350"/>
            <a:ext cx="19050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000" b="1">
                <a:latin typeface="Calibri" pitchFamily="34" charset="0"/>
              </a:rPr>
              <a:t>MEDIUM SCALE INDUSTRY</a:t>
            </a:r>
          </a:p>
        </p:txBody>
      </p:sp>
      <p:sp>
        <p:nvSpPr>
          <p:cNvPr id="15424" name="Text Box 64"/>
          <p:cNvSpPr txBox="1">
            <a:spLocks noChangeArrowheads="1"/>
          </p:cNvSpPr>
          <p:nvPr/>
        </p:nvSpPr>
        <p:spPr bwMode="auto">
          <a:xfrm>
            <a:off x="4038600" y="1631950"/>
            <a:ext cx="609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000" b="1">
                <a:latin typeface="Calibri" pitchFamily="34" charset="0"/>
              </a:rPr>
              <a:t>SME</a:t>
            </a:r>
          </a:p>
        </p:txBody>
      </p:sp>
      <p:sp>
        <p:nvSpPr>
          <p:cNvPr id="15425" name="Rectangle 66"/>
          <p:cNvSpPr>
            <a:spLocks noChangeArrowheads="1"/>
          </p:cNvSpPr>
          <p:nvPr/>
        </p:nvSpPr>
        <p:spPr bwMode="auto">
          <a:xfrm>
            <a:off x="1066800" y="2012950"/>
            <a:ext cx="3733800" cy="304800"/>
          </a:xfrm>
          <a:prstGeom prst="rect">
            <a:avLst/>
          </a:prstGeom>
          <a:solidFill>
            <a:srgbClr val="66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>
                <a:solidFill>
                  <a:srgbClr val="FFFF99"/>
                </a:solidFill>
                <a:latin typeface="Arial Black" pitchFamily="34" charset="0"/>
              </a:rPr>
              <a:t>DRDO</a:t>
            </a:r>
          </a:p>
        </p:txBody>
      </p:sp>
      <p:sp>
        <p:nvSpPr>
          <p:cNvPr id="15426" name="Rectangle 47"/>
          <p:cNvSpPr>
            <a:spLocks noChangeArrowheads="1"/>
          </p:cNvSpPr>
          <p:nvPr/>
        </p:nvSpPr>
        <p:spPr bwMode="auto">
          <a:xfrm>
            <a:off x="1600200" y="3851275"/>
            <a:ext cx="609600" cy="990600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5427" name="Line 73"/>
          <p:cNvSpPr>
            <a:spLocks noChangeShapeType="1"/>
          </p:cNvSpPr>
          <p:nvPr/>
        </p:nvSpPr>
        <p:spPr bwMode="auto">
          <a:xfrm flipH="1">
            <a:off x="1828800" y="2317750"/>
            <a:ext cx="609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5428" name="Line 74"/>
          <p:cNvSpPr>
            <a:spLocks noChangeShapeType="1"/>
          </p:cNvSpPr>
          <p:nvPr/>
        </p:nvSpPr>
        <p:spPr bwMode="auto">
          <a:xfrm flipH="1">
            <a:off x="2209800" y="2393950"/>
            <a:ext cx="8382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5429" name="Line 75"/>
          <p:cNvSpPr>
            <a:spLocks noChangeShapeType="1"/>
          </p:cNvSpPr>
          <p:nvPr/>
        </p:nvSpPr>
        <p:spPr bwMode="auto">
          <a:xfrm flipH="1">
            <a:off x="2895600" y="2393950"/>
            <a:ext cx="91440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5430" name="Line 76"/>
          <p:cNvSpPr>
            <a:spLocks noChangeShapeType="1"/>
          </p:cNvSpPr>
          <p:nvPr/>
        </p:nvSpPr>
        <p:spPr bwMode="auto">
          <a:xfrm flipH="1">
            <a:off x="3657600" y="2393950"/>
            <a:ext cx="762000" cy="2209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5431" name="Line 77"/>
          <p:cNvSpPr>
            <a:spLocks noChangeShapeType="1"/>
          </p:cNvSpPr>
          <p:nvPr/>
        </p:nvSpPr>
        <p:spPr bwMode="auto">
          <a:xfrm>
            <a:off x="990600" y="544195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5432" name="Line 78"/>
          <p:cNvSpPr>
            <a:spLocks noChangeShapeType="1"/>
          </p:cNvSpPr>
          <p:nvPr/>
        </p:nvSpPr>
        <p:spPr bwMode="auto">
          <a:xfrm>
            <a:off x="1828800" y="544195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5433" name="Line 79"/>
          <p:cNvSpPr>
            <a:spLocks noChangeShapeType="1"/>
          </p:cNvSpPr>
          <p:nvPr/>
        </p:nvSpPr>
        <p:spPr bwMode="auto">
          <a:xfrm flipH="1">
            <a:off x="990600" y="567055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5434" name="Line 80"/>
          <p:cNvSpPr>
            <a:spLocks noChangeShapeType="1"/>
          </p:cNvSpPr>
          <p:nvPr/>
        </p:nvSpPr>
        <p:spPr bwMode="auto">
          <a:xfrm>
            <a:off x="2209800" y="544195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5435" name="Line 81"/>
          <p:cNvSpPr>
            <a:spLocks noChangeShapeType="1"/>
          </p:cNvSpPr>
          <p:nvPr/>
        </p:nvSpPr>
        <p:spPr bwMode="auto">
          <a:xfrm>
            <a:off x="3133725" y="544195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5436" name="Line 82"/>
          <p:cNvSpPr>
            <a:spLocks noChangeShapeType="1"/>
          </p:cNvSpPr>
          <p:nvPr/>
        </p:nvSpPr>
        <p:spPr bwMode="auto">
          <a:xfrm>
            <a:off x="1981200" y="483235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5437" name="Line 83"/>
          <p:cNvSpPr>
            <a:spLocks noChangeShapeType="1"/>
          </p:cNvSpPr>
          <p:nvPr/>
        </p:nvSpPr>
        <p:spPr bwMode="auto">
          <a:xfrm>
            <a:off x="3133725" y="483235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5438" name="Text Box 84"/>
          <p:cNvSpPr txBox="1">
            <a:spLocks noChangeArrowheads="1"/>
          </p:cNvSpPr>
          <p:nvPr/>
        </p:nvSpPr>
        <p:spPr bwMode="auto">
          <a:xfrm>
            <a:off x="1876425" y="4984750"/>
            <a:ext cx="3810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000" b="1">
                <a:latin typeface="Calibri" pitchFamily="34" charset="0"/>
              </a:rPr>
              <a:t>8</a:t>
            </a:r>
          </a:p>
        </p:txBody>
      </p:sp>
      <p:sp>
        <p:nvSpPr>
          <p:cNvPr id="15439" name="Text Box 85"/>
          <p:cNvSpPr txBox="1">
            <a:spLocks noChangeArrowheads="1"/>
          </p:cNvSpPr>
          <p:nvPr/>
        </p:nvSpPr>
        <p:spPr bwMode="auto">
          <a:xfrm>
            <a:off x="1695450" y="4994275"/>
            <a:ext cx="3810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000" b="1">
                <a:latin typeface="Calibri" pitchFamily="34" charset="0"/>
              </a:rPr>
              <a:t>7</a:t>
            </a:r>
          </a:p>
        </p:txBody>
      </p:sp>
      <p:sp>
        <p:nvSpPr>
          <p:cNvPr id="15440" name="Text Box 86"/>
          <p:cNvSpPr txBox="1">
            <a:spLocks noChangeArrowheads="1"/>
          </p:cNvSpPr>
          <p:nvPr/>
        </p:nvSpPr>
        <p:spPr bwMode="auto">
          <a:xfrm>
            <a:off x="2971800" y="5006975"/>
            <a:ext cx="457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000" b="1">
                <a:latin typeface="Calibri" pitchFamily="34" charset="0"/>
              </a:rPr>
              <a:t>18</a:t>
            </a:r>
          </a:p>
        </p:txBody>
      </p:sp>
      <p:sp>
        <p:nvSpPr>
          <p:cNvPr id="15441" name="Line 87"/>
          <p:cNvSpPr>
            <a:spLocks noChangeShapeType="1"/>
          </p:cNvSpPr>
          <p:nvPr/>
        </p:nvSpPr>
        <p:spPr bwMode="auto">
          <a:xfrm>
            <a:off x="1828800" y="483235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5442" name="Line 88"/>
          <p:cNvSpPr>
            <a:spLocks noChangeShapeType="1"/>
          </p:cNvSpPr>
          <p:nvPr/>
        </p:nvSpPr>
        <p:spPr bwMode="auto">
          <a:xfrm flipH="1">
            <a:off x="2209800" y="567055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5443" name="Line 89"/>
          <p:cNvSpPr>
            <a:spLocks noChangeShapeType="1"/>
          </p:cNvSpPr>
          <p:nvPr/>
        </p:nvSpPr>
        <p:spPr bwMode="auto">
          <a:xfrm>
            <a:off x="3124200" y="567055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5444" name="Line 90"/>
          <p:cNvSpPr>
            <a:spLocks noChangeShapeType="1"/>
          </p:cNvSpPr>
          <p:nvPr/>
        </p:nvSpPr>
        <p:spPr bwMode="auto">
          <a:xfrm>
            <a:off x="4648200" y="544195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5445" name="Line 91"/>
          <p:cNvSpPr>
            <a:spLocks noChangeShapeType="1"/>
          </p:cNvSpPr>
          <p:nvPr/>
        </p:nvSpPr>
        <p:spPr bwMode="auto">
          <a:xfrm>
            <a:off x="1600200" y="597535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5446" name="Line 92"/>
          <p:cNvSpPr>
            <a:spLocks noChangeShapeType="1"/>
          </p:cNvSpPr>
          <p:nvPr/>
        </p:nvSpPr>
        <p:spPr bwMode="auto">
          <a:xfrm>
            <a:off x="2209800" y="597535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5447" name="Line 93"/>
          <p:cNvSpPr>
            <a:spLocks noChangeShapeType="1"/>
          </p:cNvSpPr>
          <p:nvPr/>
        </p:nvSpPr>
        <p:spPr bwMode="auto">
          <a:xfrm>
            <a:off x="1600200" y="620395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5448" name="Line 94"/>
          <p:cNvSpPr>
            <a:spLocks noChangeShapeType="1"/>
          </p:cNvSpPr>
          <p:nvPr/>
        </p:nvSpPr>
        <p:spPr bwMode="auto">
          <a:xfrm flipH="1" flipV="1">
            <a:off x="990600" y="1098550"/>
            <a:ext cx="1524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5449" name="Line 95"/>
          <p:cNvSpPr>
            <a:spLocks noChangeShapeType="1"/>
          </p:cNvSpPr>
          <p:nvPr/>
        </p:nvSpPr>
        <p:spPr bwMode="auto">
          <a:xfrm flipH="1" flipV="1">
            <a:off x="2590800" y="1098550"/>
            <a:ext cx="609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5450" name="Line 96"/>
          <p:cNvSpPr>
            <a:spLocks noChangeShapeType="1"/>
          </p:cNvSpPr>
          <p:nvPr/>
        </p:nvSpPr>
        <p:spPr bwMode="auto">
          <a:xfrm flipH="1" flipV="1">
            <a:off x="3276600" y="163195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5451" name="Line 97"/>
          <p:cNvSpPr>
            <a:spLocks noChangeShapeType="1"/>
          </p:cNvSpPr>
          <p:nvPr/>
        </p:nvSpPr>
        <p:spPr bwMode="auto">
          <a:xfrm flipH="1" flipV="1">
            <a:off x="4191000" y="1860550"/>
            <a:ext cx="304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5452" name="Text Box 98"/>
          <p:cNvSpPr txBox="1">
            <a:spLocks noChangeArrowheads="1"/>
          </p:cNvSpPr>
          <p:nvPr/>
        </p:nvSpPr>
        <p:spPr bwMode="auto">
          <a:xfrm>
            <a:off x="923925" y="5489575"/>
            <a:ext cx="1371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000" b="1">
                <a:solidFill>
                  <a:srgbClr val="0000FF"/>
                </a:solidFill>
                <a:latin typeface="Calibri" pitchFamily="34" charset="0"/>
              </a:rPr>
              <a:t>New systems                  at competetive  cost</a:t>
            </a:r>
          </a:p>
        </p:txBody>
      </p:sp>
      <p:sp>
        <p:nvSpPr>
          <p:cNvPr id="15453" name="Text Box 99"/>
          <p:cNvSpPr txBox="1">
            <a:spLocks noChangeArrowheads="1"/>
          </p:cNvSpPr>
          <p:nvPr/>
        </p:nvSpPr>
        <p:spPr bwMode="auto">
          <a:xfrm>
            <a:off x="2190750" y="5464175"/>
            <a:ext cx="1371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000" b="1">
                <a:solidFill>
                  <a:srgbClr val="0000FF"/>
                </a:solidFill>
                <a:latin typeface="Calibri" pitchFamily="34" charset="0"/>
              </a:rPr>
              <a:t>New products                  processes innovations</a:t>
            </a:r>
          </a:p>
        </p:txBody>
      </p:sp>
      <p:sp>
        <p:nvSpPr>
          <p:cNvPr id="15454" name="Text Box 100"/>
          <p:cNvSpPr txBox="1">
            <a:spLocks noChangeArrowheads="1"/>
          </p:cNvSpPr>
          <p:nvPr/>
        </p:nvSpPr>
        <p:spPr bwMode="auto">
          <a:xfrm>
            <a:off x="3276600" y="5473700"/>
            <a:ext cx="137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000" b="1">
                <a:solidFill>
                  <a:srgbClr val="0000FF"/>
                </a:solidFill>
                <a:latin typeface="Calibri" pitchFamily="34" charset="0"/>
              </a:rPr>
              <a:t>Ideas &amp; concepts</a:t>
            </a:r>
          </a:p>
        </p:txBody>
      </p:sp>
      <p:sp>
        <p:nvSpPr>
          <p:cNvPr id="15455" name="Text Box 101"/>
          <p:cNvSpPr txBox="1">
            <a:spLocks noChangeArrowheads="1"/>
          </p:cNvSpPr>
          <p:nvPr/>
        </p:nvSpPr>
        <p:spPr bwMode="auto">
          <a:xfrm>
            <a:off x="1524000" y="5994400"/>
            <a:ext cx="8382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000" b="1">
                <a:solidFill>
                  <a:srgbClr val="0000FF"/>
                </a:solidFill>
                <a:latin typeface="Calibri" pitchFamily="34" charset="0"/>
              </a:rPr>
              <a:t>Dev of new products / systems</a:t>
            </a:r>
          </a:p>
        </p:txBody>
      </p:sp>
      <p:sp>
        <p:nvSpPr>
          <p:cNvPr id="15456" name="Text Box 102"/>
          <p:cNvSpPr txBox="1">
            <a:spLocks noChangeArrowheads="1"/>
          </p:cNvSpPr>
          <p:nvPr/>
        </p:nvSpPr>
        <p:spPr bwMode="auto">
          <a:xfrm>
            <a:off x="3733800" y="4086225"/>
            <a:ext cx="8382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000" b="1">
                <a:solidFill>
                  <a:srgbClr val="006600"/>
                </a:solidFill>
                <a:latin typeface="Calibri" pitchFamily="34" charset="0"/>
              </a:rPr>
              <a:t>Science based projects</a:t>
            </a:r>
          </a:p>
        </p:txBody>
      </p:sp>
      <p:sp>
        <p:nvSpPr>
          <p:cNvPr id="15457" name="Text Box 103"/>
          <p:cNvSpPr txBox="1">
            <a:spLocks noChangeArrowheads="1"/>
          </p:cNvSpPr>
          <p:nvPr/>
        </p:nvSpPr>
        <p:spPr bwMode="auto">
          <a:xfrm>
            <a:off x="2314575" y="3841750"/>
            <a:ext cx="9906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000" b="1">
                <a:solidFill>
                  <a:srgbClr val="006600"/>
                </a:solidFill>
                <a:latin typeface="Calibri" pitchFamily="34" charset="0"/>
              </a:rPr>
              <a:t>Technology maturation projects</a:t>
            </a:r>
          </a:p>
        </p:txBody>
      </p:sp>
      <p:sp>
        <p:nvSpPr>
          <p:cNvPr id="15458" name="Text Box 104"/>
          <p:cNvSpPr txBox="1">
            <a:spLocks noChangeArrowheads="1"/>
          </p:cNvSpPr>
          <p:nvPr/>
        </p:nvSpPr>
        <p:spPr bwMode="auto">
          <a:xfrm>
            <a:off x="1905000" y="3292475"/>
            <a:ext cx="990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000" b="1">
                <a:solidFill>
                  <a:srgbClr val="006600"/>
                </a:solidFill>
                <a:latin typeface="Calibri" pitchFamily="34" charset="0"/>
              </a:rPr>
              <a:t>New Product dev projects</a:t>
            </a:r>
          </a:p>
        </p:txBody>
      </p:sp>
      <p:sp>
        <p:nvSpPr>
          <p:cNvPr id="15459" name="Text Box 105"/>
          <p:cNvSpPr txBox="1">
            <a:spLocks noChangeArrowheads="1"/>
          </p:cNvSpPr>
          <p:nvPr/>
        </p:nvSpPr>
        <p:spPr bwMode="auto">
          <a:xfrm>
            <a:off x="1381125" y="2270125"/>
            <a:ext cx="990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000" b="1">
                <a:solidFill>
                  <a:srgbClr val="006600"/>
                </a:solidFill>
                <a:latin typeface="Calibri" pitchFamily="34" charset="0"/>
              </a:rPr>
              <a:t>System level projects</a:t>
            </a:r>
          </a:p>
        </p:txBody>
      </p:sp>
      <p:sp>
        <p:nvSpPr>
          <p:cNvPr id="15460" name="Text Box 106"/>
          <p:cNvSpPr txBox="1">
            <a:spLocks noChangeArrowheads="1"/>
          </p:cNvSpPr>
          <p:nvPr/>
        </p:nvSpPr>
        <p:spPr bwMode="auto">
          <a:xfrm>
            <a:off x="3657600" y="4603750"/>
            <a:ext cx="137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000" b="1">
                <a:solidFill>
                  <a:srgbClr val="FF0000"/>
                </a:solidFill>
                <a:latin typeface="Calibri" pitchFamily="34" charset="0"/>
              </a:rPr>
              <a:t>Universities</a:t>
            </a:r>
          </a:p>
        </p:txBody>
      </p:sp>
      <p:sp>
        <p:nvSpPr>
          <p:cNvPr id="15461" name="Text Box 107"/>
          <p:cNvSpPr txBox="1">
            <a:spLocks noChangeArrowheads="1"/>
          </p:cNvSpPr>
          <p:nvPr/>
        </p:nvSpPr>
        <p:spPr bwMode="auto">
          <a:xfrm>
            <a:off x="2209800" y="4346575"/>
            <a:ext cx="1371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000" b="1">
                <a:solidFill>
                  <a:srgbClr val="FF0000"/>
                </a:solidFill>
                <a:latin typeface="Calibri" pitchFamily="34" charset="0"/>
              </a:rPr>
              <a:t>Universities + SMEs + R&amp;D</a:t>
            </a:r>
          </a:p>
        </p:txBody>
      </p:sp>
      <p:sp>
        <p:nvSpPr>
          <p:cNvPr id="15462" name="Text Box 108"/>
          <p:cNvSpPr txBox="1">
            <a:spLocks noChangeArrowheads="1"/>
          </p:cNvSpPr>
          <p:nvPr/>
        </p:nvSpPr>
        <p:spPr bwMode="auto">
          <a:xfrm>
            <a:off x="1524000" y="4025900"/>
            <a:ext cx="7429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 b="1">
                <a:solidFill>
                  <a:srgbClr val="FF0000"/>
                </a:solidFill>
                <a:latin typeface="Calibri" pitchFamily="34" charset="0"/>
              </a:rPr>
              <a:t>R&amp;D + Industry + user</a:t>
            </a:r>
          </a:p>
        </p:txBody>
      </p:sp>
      <p:sp>
        <p:nvSpPr>
          <p:cNvPr id="15463" name="Text Box 109"/>
          <p:cNvSpPr txBox="1">
            <a:spLocks noChangeArrowheads="1"/>
          </p:cNvSpPr>
          <p:nvPr/>
        </p:nvSpPr>
        <p:spPr bwMode="auto">
          <a:xfrm>
            <a:off x="990600" y="2638425"/>
            <a:ext cx="8382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 b="1">
                <a:solidFill>
                  <a:srgbClr val="FF0000"/>
                </a:solidFill>
                <a:latin typeface="Calibri" pitchFamily="34" charset="0"/>
              </a:rPr>
              <a:t>R&amp;D + Industry + User services “Make” category systems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ari"/>
              </a:rPr>
              <a:t>DRDO – Academia Partnership</a:t>
            </a:r>
            <a:endParaRPr lang="en-IN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ari"/>
            </a:endParaRPr>
          </a:p>
        </p:txBody>
      </p:sp>
    </p:spTree>
  </p:cSld>
  <p:clrMapOvr>
    <a:masterClrMapping/>
  </p:clrMapOvr>
  <p:transition advTm="2000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76200"/>
            <a:ext cx="7772400" cy="609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Basic Research - DRDO &amp; Indian Academia</a:t>
            </a:r>
            <a:r>
              <a:rPr lang="en-US" sz="2800" dirty="0" smtClean="0"/>
              <a:t> 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533400" y="3810000"/>
            <a:ext cx="3505200" cy="1817688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1600" b="1">
                <a:solidFill>
                  <a:srgbClr val="CC0000"/>
                </a:solidFill>
              </a:rPr>
              <a:t>FOUR RESEARCH BOARDS</a:t>
            </a:r>
          </a:p>
          <a:p>
            <a:pPr algn="l" eaLnBrk="1" hangingPunct="1">
              <a:spcBef>
                <a:spcPct val="20000"/>
              </a:spcBef>
              <a:buFont typeface="Arial" pitchFamily="34" charset="0"/>
              <a:buChar char="Ø"/>
            </a:pPr>
            <a:r>
              <a:rPr lang="en-US" sz="1600" b="1" i="1"/>
              <a:t>Aeronautics R&amp;D Board</a:t>
            </a:r>
          </a:p>
          <a:p>
            <a:pPr algn="l" eaLnBrk="1" hangingPunct="1">
              <a:spcBef>
                <a:spcPct val="20000"/>
              </a:spcBef>
              <a:buFont typeface="Arial" pitchFamily="34" charset="0"/>
              <a:buChar char="Ø"/>
            </a:pPr>
            <a:r>
              <a:rPr lang="en-US" sz="1600" b="1" i="1"/>
              <a:t>Armaments Research Board</a:t>
            </a:r>
          </a:p>
          <a:p>
            <a:pPr algn="l" eaLnBrk="1" hangingPunct="1">
              <a:spcBef>
                <a:spcPct val="20000"/>
              </a:spcBef>
              <a:buFont typeface="Arial" pitchFamily="34" charset="0"/>
              <a:buChar char="Ø"/>
            </a:pPr>
            <a:r>
              <a:rPr lang="en-US" sz="1600" b="1" i="1"/>
              <a:t>Naval Research Board</a:t>
            </a:r>
          </a:p>
          <a:p>
            <a:pPr algn="l" eaLnBrk="1" hangingPunct="1">
              <a:spcBef>
                <a:spcPct val="20000"/>
              </a:spcBef>
              <a:buFont typeface="Arial" pitchFamily="34" charset="0"/>
              <a:buChar char="Ø"/>
            </a:pPr>
            <a:r>
              <a:rPr lang="en-US" sz="1600" b="1" i="1"/>
              <a:t>Life Sciences Research Board</a:t>
            </a:r>
          </a:p>
          <a:p>
            <a:pPr algn="l" eaLnBrk="1" hangingPunct="1">
              <a:spcBef>
                <a:spcPct val="20000"/>
              </a:spcBef>
              <a:buFont typeface="Arial" pitchFamily="34" charset="0"/>
              <a:buChar char="Ø"/>
            </a:pPr>
            <a:endParaRPr lang="en-US" sz="1600" b="1" i="1"/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4953000" y="3581400"/>
            <a:ext cx="3733800" cy="244157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1400" b="1">
                <a:solidFill>
                  <a:srgbClr val="CC0000"/>
                </a:solidFill>
              </a:rPr>
              <a:t>FIVE CENTRES OF EXCELLENCE</a:t>
            </a:r>
          </a:p>
          <a:p>
            <a:pPr algn="l" eaLnBrk="1" hangingPunct="1">
              <a:spcBef>
                <a:spcPct val="50000"/>
              </a:spcBef>
            </a:pPr>
            <a:r>
              <a:rPr lang="en-US" sz="1400" b="1" i="1"/>
              <a:t>Computational Fluid Dynamics: </a:t>
            </a:r>
            <a:r>
              <a:rPr lang="en-US" sz="1400" b="1" i="1">
                <a:solidFill>
                  <a:srgbClr val="006600"/>
                </a:solidFill>
              </a:rPr>
              <a:t>IISc,</a:t>
            </a:r>
            <a:r>
              <a:rPr lang="en-US" sz="1400" b="1" i="1"/>
              <a:t> </a:t>
            </a:r>
          </a:p>
          <a:p>
            <a:pPr algn="l" eaLnBrk="1" hangingPunct="1">
              <a:spcBef>
                <a:spcPct val="50000"/>
              </a:spcBef>
            </a:pPr>
            <a:r>
              <a:rPr lang="en-US" sz="1400" b="1" i="1"/>
              <a:t>Composite Manufacture: </a:t>
            </a:r>
            <a:r>
              <a:rPr lang="en-US" sz="1400" b="1" i="1">
                <a:solidFill>
                  <a:srgbClr val="006600"/>
                </a:solidFill>
              </a:rPr>
              <a:t>NAL, IIT K </a:t>
            </a:r>
          </a:p>
          <a:p>
            <a:pPr algn="l" eaLnBrk="1" hangingPunct="1">
              <a:spcBef>
                <a:spcPct val="50000"/>
              </a:spcBef>
            </a:pPr>
            <a:r>
              <a:rPr lang="en-US" sz="1400" b="1" i="1"/>
              <a:t>Aerospace Design: </a:t>
            </a:r>
            <a:r>
              <a:rPr lang="en-US" sz="1400" b="1" i="1">
                <a:solidFill>
                  <a:srgbClr val="006600"/>
                </a:solidFill>
              </a:rPr>
              <a:t>IIT, Mumbai</a:t>
            </a:r>
          </a:p>
          <a:p>
            <a:pPr algn="l" eaLnBrk="1" hangingPunct="1">
              <a:spcBef>
                <a:spcPct val="50000"/>
              </a:spcBef>
            </a:pPr>
            <a:r>
              <a:rPr lang="en-US" sz="1400" b="1" i="1"/>
              <a:t>Life Sciences: </a:t>
            </a:r>
            <a:r>
              <a:rPr lang="en-US" sz="1400" b="1" i="1">
                <a:solidFill>
                  <a:srgbClr val="006600"/>
                </a:solidFill>
              </a:rPr>
              <a:t>Bharathiyar Univ.</a:t>
            </a:r>
          </a:p>
          <a:p>
            <a:pPr algn="l" eaLnBrk="1" hangingPunct="1">
              <a:spcBef>
                <a:spcPct val="50000"/>
              </a:spcBef>
            </a:pPr>
            <a:r>
              <a:rPr lang="en-US" sz="1400" b="1" i="1"/>
              <a:t>Millimetric Devices: </a:t>
            </a:r>
            <a:r>
              <a:rPr lang="en-US" sz="1400" b="1" i="1">
                <a:solidFill>
                  <a:srgbClr val="006600"/>
                </a:solidFill>
              </a:rPr>
              <a:t>University of Calcutta</a:t>
            </a:r>
          </a:p>
          <a:p>
            <a:pPr algn="l" eaLnBrk="1" hangingPunct="1">
              <a:spcBef>
                <a:spcPct val="50000"/>
              </a:spcBef>
            </a:pPr>
            <a:r>
              <a:rPr lang="en-US" sz="1400" b="1" i="1"/>
              <a:t>High Energy Materials: </a:t>
            </a:r>
            <a:r>
              <a:rPr lang="en-US" sz="1400" b="1" i="1">
                <a:solidFill>
                  <a:srgbClr val="006600"/>
                </a:solidFill>
              </a:rPr>
              <a:t>University of Hyderabad</a:t>
            </a:r>
            <a:endParaRPr lang="en-GB" sz="1400" b="1">
              <a:solidFill>
                <a:srgbClr val="006600"/>
              </a:solidFill>
            </a:endParaRP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381000" y="990600"/>
            <a:ext cx="8143875" cy="2268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 algn="just">
              <a:lnSpc>
                <a:spcPct val="120000"/>
              </a:lnSpc>
              <a:spcBef>
                <a:spcPct val="20000"/>
              </a:spcBef>
            </a:pPr>
            <a:r>
              <a:rPr lang="en-US" sz="2000" b="1" i="1"/>
              <a:t>Directorate of Extra Mural Research</a:t>
            </a:r>
            <a:endParaRPr lang="en-US" b="1"/>
          </a:p>
          <a:p>
            <a:pPr marL="457200" indent="-457200" algn="just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1600" b="1">
                <a:solidFill>
                  <a:srgbClr val="FF0000"/>
                </a:solidFill>
              </a:rPr>
              <a:t>Initiating Research Activities in Academic Institutions to meet long-term requirements of DRDO</a:t>
            </a:r>
          </a:p>
          <a:p>
            <a:pPr marL="457200" indent="-457200" algn="just">
              <a:lnSpc>
                <a:spcPct val="120000"/>
              </a:lnSpc>
              <a:buFontTx/>
              <a:buChar char="•"/>
            </a:pPr>
            <a:r>
              <a:rPr lang="en-US" sz="1600" b="1">
                <a:solidFill>
                  <a:srgbClr val="FF0000"/>
                </a:solidFill>
              </a:rPr>
              <a:t>Creating Centres of excellence in cutting edge Science &amp; Technology areas</a:t>
            </a:r>
          </a:p>
          <a:p>
            <a:pPr marL="457200" indent="-457200" algn="just">
              <a:lnSpc>
                <a:spcPct val="120000"/>
              </a:lnSpc>
              <a:buFontTx/>
              <a:buChar char="•"/>
            </a:pPr>
            <a:r>
              <a:rPr lang="en-US" sz="1600" b="1">
                <a:solidFill>
                  <a:srgbClr val="FF0000"/>
                </a:solidFill>
              </a:rPr>
              <a:t>Generating quality manpower in the areas of interest to DRDO</a:t>
            </a:r>
          </a:p>
          <a:p>
            <a:pPr marL="457200" indent="-457200" algn="just">
              <a:lnSpc>
                <a:spcPct val="120000"/>
              </a:lnSpc>
              <a:buFontTx/>
              <a:buChar char="•"/>
            </a:pPr>
            <a:r>
              <a:rPr lang="en-US" sz="1600" b="1">
                <a:solidFill>
                  <a:srgbClr val="FF0000"/>
                </a:solidFill>
              </a:rPr>
              <a:t>Integrating Academia, R&amp;D Centres and Industries</a:t>
            </a:r>
          </a:p>
          <a:p>
            <a:pPr marL="457200" indent="-457200" algn="just">
              <a:lnSpc>
                <a:spcPct val="120000"/>
              </a:lnSpc>
              <a:buFontTx/>
              <a:buChar char="•"/>
            </a:pPr>
            <a:r>
              <a:rPr lang="en-US" sz="1600" b="1">
                <a:solidFill>
                  <a:srgbClr val="FF0000"/>
                </a:solidFill>
              </a:rPr>
              <a:t>Strengthening Science base in the country</a:t>
            </a:r>
            <a:endParaRPr lang="en-US" sz="16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24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Golden Triad – Catalyzing Research and Innovation</a:t>
            </a:r>
            <a:endParaRPr lang="en-US" b="1" u="sng" dirty="0" smtClean="0"/>
          </a:p>
        </p:txBody>
      </p:sp>
      <p:sp>
        <p:nvSpPr>
          <p:cNvPr id="18435" name="Rectangle 3"/>
          <p:cNvSpPr txBox="1">
            <a:spLocks noChangeArrowheads="1"/>
          </p:cNvSpPr>
          <p:nvPr/>
        </p:nvSpPr>
        <p:spPr bwMode="auto">
          <a:xfrm>
            <a:off x="476250" y="5486400"/>
            <a:ext cx="82296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 eaLnBrk="1" hangingPunct="1">
              <a:spcBef>
                <a:spcPct val="20000"/>
              </a:spcBef>
              <a:buClr>
                <a:srgbClr val="CC0000"/>
              </a:buClr>
            </a:pPr>
            <a:endParaRPr lang="en-US" sz="1400" b="1">
              <a:solidFill>
                <a:srgbClr val="006600"/>
              </a:solidFill>
            </a:endParaRPr>
          </a:p>
          <a:p>
            <a:pPr eaLnBrk="1" hangingPunct="1">
              <a:spcBef>
                <a:spcPct val="20000"/>
              </a:spcBef>
              <a:buClr>
                <a:srgbClr val="CC0000"/>
              </a:buClr>
              <a:buFont typeface="Arial" pitchFamily="34" charset="0"/>
              <a:buNone/>
            </a:pPr>
            <a:r>
              <a:rPr lang="en-US" sz="2000" b="1" u="sng">
                <a:solidFill>
                  <a:srgbClr val="FF0000"/>
                </a:solidFill>
              </a:rPr>
              <a:t>Innovations thrive when Faculty, Students and Scientific community  interact in a formal / informal atmosphere</a:t>
            </a:r>
          </a:p>
          <a:p>
            <a:pPr algn="l" eaLnBrk="1" hangingPunct="1">
              <a:spcBef>
                <a:spcPct val="20000"/>
              </a:spcBef>
              <a:buClr>
                <a:srgbClr val="CC0000"/>
              </a:buClr>
              <a:buFont typeface="Arial" pitchFamily="34" charset="0"/>
              <a:buNone/>
            </a:pPr>
            <a:endParaRPr lang="en-US" sz="1400" b="1">
              <a:solidFill>
                <a:srgbClr val="006600"/>
              </a:solidFill>
            </a:endParaRPr>
          </a:p>
          <a:p>
            <a:pPr algn="l" eaLnBrk="1" hangingPunct="1">
              <a:spcBef>
                <a:spcPct val="20000"/>
              </a:spcBef>
              <a:buClr>
                <a:srgbClr val="CC0000"/>
              </a:buClr>
              <a:buFont typeface="Arial" pitchFamily="34" charset="0"/>
              <a:buNone/>
            </a:pPr>
            <a:endParaRPr lang="en-US" sz="1400" b="1">
              <a:solidFill>
                <a:srgbClr val="006600"/>
              </a:solidFill>
            </a:endParaRPr>
          </a:p>
        </p:txBody>
      </p:sp>
      <p:graphicFrame>
        <p:nvGraphicFramePr>
          <p:cNvPr id="6" name="Diagram 5"/>
          <p:cNvGraphicFramePr/>
          <p:nvPr/>
        </p:nvGraphicFramePr>
        <p:xfrm>
          <a:off x="1143000" y="1652710"/>
          <a:ext cx="6926120" cy="39098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b="1" smtClean="0">
                <a:solidFill>
                  <a:srgbClr val="002060"/>
                </a:solidFill>
              </a:rPr>
              <a:t>DRDO Research and Innovation Centre at IIT Madras Research Park</a:t>
            </a:r>
            <a:endParaRPr lang="en-US" sz="2800" b="1" u="sng" smtClean="0">
              <a:solidFill>
                <a:srgbClr val="002060"/>
              </a:solidFill>
            </a:endParaRP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3429000"/>
          </a:xfrm>
        </p:spPr>
        <p:txBody>
          <a:bodyPr/>
          <a:lstStyle/>
          <a:p>
            <a:pPr eaLnBrk="1" hangingPunct="1"/>
            <a:r>
              <a:rPr lang="en-US" sz="2800" b="1" smtClean="0"/>
              <a:t>It is a  ‘New Engagement Model’ to pursue research, both in cutting edge technologies and in the areas of denied technologies.</a:t>
            </a:r>
          </a:p>
          <a:p>
            <a:pPr eaLnBrk="1" hangingPunct="1"/>
            <a:r>
              <a:rPr lang="en-US" sz="2800" b="1" smtClean="0">
                <a:solidFill>
                  <a:srgbClr val="FF0000"/>
                </a:solidFill>
              </a:rPr>
              <a:t>DRDO to harness the combined strength of Academia, Student community, research fellows, niche technology industries and DRDO scientists to provide impetus to research and innovation</a:t>
            </a:r>
            <a:r>
              <a:rPr lang="en-US" sz="2800" b="1" smtClean="0">
                <a:solidFill>
                  <a:srgbClr val="00B050"/>
                </a:solidFill>
              </a:rPr>
              <a:t>.</a:t>
            </a:r>
          </a:p>
          <a:p>
            <a:pPr eaLnBrk="1" hangingPunct="1"/>
            <a:endParaRPr lang="en-US" sz="2800" b="1" smtClean="0">
              <a:solidFill>
                <a:srgbClr val="00B050"/>
              </a:solidFill>
            </a:endParaRPr>
          </a:p>
          <a:p>
            <a:pPr eaLnBrk="1" hangingPunct="1">
              <a:buFontTx/>
              <a:buNone/>
            </a:pPr>
            <a:endParaRPr lang="en-US" sz="2800" b="1" smtClean="0"/>
          </a:p>
          <a:p>
            <a:pPr eaLnBrk="1" hangingPunct="1"/>
            <a:endParaRPr lang="en-US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ari"/>
              </a:rPr>
              <a:t>DRDO – Industry Partnership</a:t>
            </a:r>
            <a:endParaRPr lang="en-IN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ari"/>
            </a:endParaRPr>
          </a:p>
        </p:txBody>
      </p:sp>
    </p:spTree>
  </p:cSld>
  <p:clrMapOvr>
    <a:masterClrMapping/>
  </p:clrMapOvr>
  <p:transition advTm="2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RDO LOGO.JPG"/>
          <p:cNvPicPr>
            <a:picLocks noChangeAspect="1"/>
          </p:cNvPicPr>
          <p:nvPr/>
        </p:nvPicPr>
        <p:blipFill>
          <a:blip r:embed="rId3" cstate="print">
            <a:lum bright="66000" contrast="-87000"/>
          </a:blip>
          <a:stretch>
            <a:fillRect/>
          </a:stretch>
        </p:blipFill>
        <p:spPr>
          <a:xfrm>
            <a:off x="2317089" y="1419509"/>
            <a:ext cx="4509821" cy="4509821"/>
          </a:xfrm>
          <a:prstGeom prst="flowChartConnector">
            <a:avLst/>
          </a:prstGeom>
        </p:spPr>
      </p:pic>
      <p:sp>
        <p:nvSpPr>
          <p:cNvPr id="5123" name="Title 1"/>
          <p:cNvSpPr>
            <a:spLocks noGrp="1"/>
          </p:cNvSpPr>
          <p:nvPr>
            <p:ph type="title" idx="4294967295"/>
          </p:nvPr>
        </p:nvSpPr>
        <p:spPr>
          <a:xfrm>
            <a:off x="500063" y="76200"/>
            <a:ext cx="8186737" cy="715963"/>
          </a:xfrm>
        </p:spPr>
        <p:txBody>
          <a:bodyPr lIns="45720" rIns="45720"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DRDO</a:t>
            </a:r>
            <a:endParaRPr lang="en-US" dirty="0" smtClean="0">
              <a:solidFill>
                <a:srgbClr val="000099"/>
              </a:solidFill>
            </a:endParaRPr>
          </a:p>
        </p:txBody>
      </p:sp>
      <p:sp>
        <p:nvSpPr>
          <p:cNvPr id="5124" name="Content Placeholder 2"/>
          <p:cNvSpPr>
            <a:spLocks noGrp="1"/>
          </p:cNvSpPr>
          <p:nvPr>
            <p:ph idx="4294967295"/>
          </p:nvPr>
        </p:nvSpPr>
        <p:spPr>
          <a:xfrm>
            <a:off x="0" y="1143000"/>
            <a:ext cx="9144000" cy="5715000"/>
          </a:xfrm>
        </p:spPr>
        <p:txBody>
          <a:bodyPr rtlCol="0">
            <a:normAutofit lnSpcReduction="10000"/>
          </a:bodyPr>
          <a:lstStyle/>
          <a:p>
            <a:pPr marL="457200" indent="-420688" algn="ctr" eaLnBrk="1" fontAlgn="auto" hangingPunct="1">
              <a:spcAft>
                <a:spcPts val="0"/>
              </a:spcAft>
              <a:buClr>
                <a:srgbClr val="FFC000"/>
              </a:buClr>
              <a:buFontTx/>
              <a:buNone/>
              <a:defRPr/>
            </a:pPr>
            <a:r>
              <a:rPr lang="en-US" sz="2200" smtClean="0">
                <a:solidFill>
                  <a:srgbClr val="002060"/>
                </a:solidFill>
              </a:rPr>
              <a:t>Vision </a:t>
            </a:r>
          </a:p>
          <a:p>
            <a:pPr marL="457200" indent="-420688" algn="ctr" eaLnBrk="1" fontAlgn="auto" hangingPunct="1">
              <a:spcAft>
                <a:spcPts val="0"/>
              </a:spcAft>
              <a:buClr>
                <a:srgbClr val="FFC000"/>
              </a:buClr>
              <a:buFontTx/>
              <a:buNone/>
              <a:defRPr/>
            </a:pPr>
            <a:endParaRPr lang="en-US" sz="2200" smtClean="0">
              <a:solidFill>
                <a:srgbClr val="002060"/>
              </a:solidFill>
            </a:endParaRPr>
          </a:p>
          <a:p>
            <a:pPr marL="457200" indent="-420688" algn="ctr" eaLnBrk="1" fontAlgn="auto" hangingPunct="1">
              <a:spcAft>
                <a:spcPts val="0"/>
              </a:spcAft>
              <a:buClr>
                <a:srgbClr val="FFC000"/>
              </a:buClr>
              <a:buFontTx/>
              <a:buNone/>
              <a:defRPr/>
            </a:pPr>
            <a:r>
              <a:rPr lang="en-US" sz="2200" smtClean="0">
                <a:solidFill>
                  <a:srgbClr val="002060"/>
                </a:solidFill>
              </a:rPr>
              <a:t>Make India prosperous by establishing world class science and technology base and provide our Defence Services decisive edge by equipping them with internationally competitive systems and solutions.</a:t>
            </a:r>
          </a:p>
          <a:p>
            <a:pPr marL="457200" indent="-420688" algn="ctr" eaLnBrk="1" fontAlgn="auto" hangingPunct="1">
              <a:spcAft>
                <a:spcPts val="0"/>
              </a:spcAft>
              <a:buClr>
                <a:srgbClr val="FFC000"/>
              </a:buClr>
              <a:buFontTx/>
              <a:buNone/>
              <a:defRPr/>
            </a:pPr>
            <a:endParaRPr lang="en-US" sz="2200" smtClean="0">
              <a:solidFill>
                <a:srgbClr val="002060"/>
              </a:solidFill>
            </a:endParaRPr>
          </a:p>
          <a:p>
            <a:pPr marL="457200" indent="-420688" algn="ctr" eaLnBrk="1" fontAlgn="auto" hangingPunct="1">
              <a:spcAft>
                <a:spcPts val="0"/>
              </a:spcAft>
              <a:buClr>
                <a:srgbClr val="FFC000"/>
              </a:buClr>
              <a:buFontTx/>
              <a:buNone/>
              <a:defRPr/>
            </a:pPr>
            <a:r>
              <a:rPr lang="en-US" sz="2200" smtClean="0">
                <a:solidFill>
                  <a:srgbClr val="002060"/>
                </a:solidFill>
              </a:rPr>
              <a:t>Mission </a:t>
            </a:r>
          </a:p>
          <a:p>
            <a:pPr marL="457200" indent="-420688" algn="ctr" eaLnBrk="1" fontAlgn="auto" hangingPunct="1">
              <a:spcAft>
                <a:spcPts val="0"/>
              </a:spcAft>
              <a:buClr>
                <a:srgbClr val="FFC000"/>
              </a:buClr>
              <a:buFontTx/>
              <a:buNone/>
              <a:defRPr/>
            </a:pPr>
            <a:endParaRPr lang="en-US" sz="2200" smtClean="0">
              <a:solidFill>
                <a:srgbClr val="002060"/>
              </a:solidFill>
            </a:endParaRPr>
          </a:p>
          <a:p>
            <a:pPr marL="457200" indent="-420688" algn="ctr" eaLnBrk="1" fontAlgn="auto" hangingPunct="1">
              <a:spcAft>
                <a:spcPts val="0"/>
              </a:spcAft>
              <a:buClr>
                <a:srgbClr val="FFC000"/>
              </a:buClr>
              <a:buFontTx/>
              <a:buNone/>
              <a:defRPr/>
            </a:pPr>
            <a:r>
              <a:rPr lang="en-US" sz="2200" smtClean="0">
                <a:solidFill>
                  <a:srgbClr val="002060"/>
                </a:solidFill>
              </a:rPr>
              <a:t>Design, develop and lead to production state-of-the-art sensors, weapon systems, platforms and allied equipment for our Defence Services. Provide technological solutions to the Services to optimise combat effectiveness and to promote well-being of the troops. Develop infrastructure and committed quality manpower and build strong indigenous technology base. </a:t>
            </a:r>
          </a:p>
          <a:p>
            <a:pPr marL="457200" indent="-420688" algn="ctr" eaLnBrk="1" fontAlgn="auto" hangingPunct="1">
              <a:spcAft>
                <a:spcPts val="0"/>
              </a:spcAft>
              <a:buClr>
                <a:srgbClr val="FFC000"/>
              </a:buClr>
              <a:buFontTx/>
              <a:buNone/>
              <a:defRPr/>
            </a:pPr>
            <a:r>
              <a:rPr lang="en-US" sz="1700" smtClean="0">
                <a:solidFill>
                  <a:srgbClr val="002060"/>
                </a:solidFill>
              </a:rPr>
              <a:t> </a:t>
            </a:r>
          </a:p>
          <a:p>
            <a:pPr marL="457200" indent="-420688" algn="ctr" eaLnBrk="1" fontAlgn="auto" hangingPunct="1">
              <a:spcAft>
                <a:spcPts val="0"/>
              </a:spcAft>
              <a:buClr>
                <a:srgbClr val="FFC000"/>
              </a:buClr>
              <a:buFontTx/>
              <a:buNone/>
              <a:defRPr/>
            </a:pPr>
            <a:r>
              <a:rPr lang="en-US" sz="1700" smtClean="0">
                <a:solidFill>
                  <a:srgbClr val="00206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50"/>
          <p:cNvSpPr>
            <a:spLocks noChangeArrowheads="1"/>
          </p:cNvSpPr>
          <p:nvPr/>
        </p:nvSpPr>
        <p:spPr bwMode="auto">
          <a:xfrm>
            <a:off x="2743200" y="1219200"/>
            <a:ext cx="1371600" cy="14478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endParaRPr lang="en-US" b="1"/>
          </a:p>
        </p:txBody>
      </p:sp>
      <p:sp>
        <p:nvSpPr>
          <p:cNvPr id="19459" name="Text Box 2"/>
          <p:cNvSpPr txBox="1">
            <a:spLocks noChangeArrowheads="1"/>
          </p:cNvSpPr>
          <p:nvPr/>
        </p:nvSpPr>
        <p:spPr bwMode="auto">
          <a:xfrm>
            <a:off x="762000" y="19050"/>
            <a:ext cx="78486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 TIER INDUSTRY INTERACTION MODEL </a:t>
            </a:r>
            <a:endParaRPr lang="en-US" sz="2000" b="1" dirty="0" smtClean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spcBef>
                <a:spcPct val="50000"/>
              </a:spcBef>
              <a:defRPr/>
            </a:pPr>
            <a:r>
              <a:rPr lang="en-US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LEAD </a:t>
            </a:r>
            <a:r>
              <a:rPr lang="en-US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INTEGERATOR CONCEPT</a:t>
            </a:r>
            <a:endParaRPr lang="en-US" sz="2000" dirty="0" smtClean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itchFamily="34" charset="0"/>
            </a:endParaRPr>
          </a:p>
        </p:txBody>
      </p:sp>
      <p:sp>
        <p:nvSpPr>
          <p:cNvPr id="21508" name="Rectangle 3"/>
          <p:cNvSpPr>
            <a:spLocks noChangeArrowheads="1"/>
          </p:cNvSpPr>
          <p:nvPr/>
        </p:nvSpPr>
        <p:spPr bwMode="auto">
          <a:xfrm>
            <a:off x="457200" y="838200"/>
            <a:ext cx="8229600" cy="60198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b="1">
              <a:solidFill>
                <a:srgbClr val="000066"/>
              </a:solidFill>
            </a:endParaRPr>
          </a:p>
        </p:txBody>
      </p:sp>
      <p:sp>
        <p:nvSpPr>
          <p:cNvPr id="21509" name="AutoShape 4"/>
          <p:cNvSpPr>
            <a:spLocks noChangeArrowheads="1"/>
          </p:cNvSpPr>
          <p:nvPr/>
        </p:nvSpPr>
        <p:spPr bwMode="auto">
          <a:xfrm>
            <a:off x="2590800" y="3543300"/>
            <a:ext cx="1295400" cy="6858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100" b="1">
                <a:solidFill>
                  <a:srgbClr val="FF0000"/>
                </a:solidFill>
              </a:rPr>
              <a:t>LEAD SYSTEM</a:t>
            </a:r>
          </a:p>
          <a:p>
            <a:r>
              <a:rPr lang="en-US" sz="1100" b="1">
                <a:solidFill>
                  <a:srgbClr val="FF0000"/>
                </a:solidFill>
              </a:rPr>
              <a:t>INTEGRATOR</a:t>
            </a:r>
          </a:p>
          <a:p>
            <a:r>
              <a:rPr lang="en-US" sz="1100" b="1">
                <a:solidFill>
                  <a:srgbClr val="FF0000"/>
                </a:solidFill>
              </a:rPr>
              <a:t>(one of the L3)</a:t>
            </a:r>
          </a:p>
        </p:txBody>
      </p:sp>
      <p:sp>
        <p:nvSpPr>
          <p:cNvPr id="21510" name="Oval 5"/>
          <p:cNvSpPr>
            <a:spLocks noChangeArrowheads="1"/>
          </p:cNvSpPr>
          <p:nvPr/>
        </p:nvSpPr>
        <p:spPr bwMode="auto">
          <a:xfrm>
            <a:off x="6705600" y="2085975"/>
            <a:ext cx="13716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100" b="1">
                <a:solidFill>
                  <a:srgbClr val="000066"/>
                </a:solidFill>
              </a:rPr>
              <a:t>Product</a:t>
            </a:r>
          </a:p>
          <a:p>
            <a:r>
              <a:rPr lang="en-US" sz="1100" b="1">
                <a:solidFill>
                  <a:srgbClr val="000066"/>
                </a:solidFill>
              </a:rPr>
              <a:t>Development</a:t>
            </a:r>
          </a:p>
        </p:txBody>
      </p:sp>
      <p:sp>
        <p:nvSpPr>
          <p:cNvPr id="21511" name="Oval 6"/>
          <p:cNvSpPr>
            <a:spLocks noChangeArrowheads="1"/>
          </p:cNvSpPr>
          <p:nvPr/>
        </p:nvSpPr>
        <p:spPr bwMode="auto">
          <a:xfrm>
            <a:off x="6705600" y="2924175"/>
            <a:ext cx="13716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100" b="1">
                <a:solidFill>
                  <a:srgbClr val="000066"/>
                </a:solidFill>
              </a:rPr>
              <a:t>Testing</a:t>
            </a:r>
          </a:p>
        </p:txBody>
      </p:sp>
      <p:sp>
        <p:nvSpPr>
          <p:cNvPr id="21512" name="Oval 7"/>
          <p:cNvSpPr>
            <a:spLocks noChangeArrowheads="1"/>
          </p:cNvSpPr>
          <p:nvPr/>
        </p:nvSpPr>
        <p:spPr bwMode="auto">
          <a:xfrm>
            <a:off x="6705600" y="3810000"/>
            <a:ext cx="13716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sz="1100" b="1">
              <a:solidFill>
                <a:srgbClr val="000066"/>
              </a:solidFill>
            </a:endParaRPr>
          </a:p>
          <a:p>
            <a:r>
              <a:rPr lang="en-US" sz="1100" b="1">
                <a:solidFill>
                  <a:srgbClr val="000066"/>
                </a:solidFill>
              </a:rPr>
              <a:t>Productionisation</a:t>
            </a:r>
          </a:p>
          <a:p>
            <a:endParaRPr lang="en-US" sz="1100" b="1">
              <a:solidFill>
                <a:srgbClr val="000066"/>
              </a:solidFill>
            </a:endParaRPr>
          </a:p>
        </p:txBody>
      </p:sp>
      <p:sp>
        <p:nvSpPr>
          <p:cNvPr id="21513" name="Oval 8"/>
          <p:cNvSpPr>
            <a:spLocks noChangeArrowheads="1"/>
          </p:cNvSpPr>
          <p:nvPr/>
        </p:nvSpPr>
        <p:spPr bwMode="auto">
          <a:xfrm>
            <a:off x="6705600" y="4619625"/>
            <a:ext cx="13716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100" b="1">
                <a:solidFill>
                  <a:srgbClr val="000066"/>
                </a:solidFill>
              </a:rPr>
              <a:t>Qualification</a:t>
            </a:r>
          </a:p>
          <a:p>
            <a:r>
              <a:rPr lang="en-US" sz="1100" b="1">
                <a:solidFill>
                  <a:srgbClr val="000066"/>
                </a:solidFill>
              </a:rPr>
              <a:t>Testing</a:t>
            </a:r>
          </a:p>
        </p:txBody>
      </p:sp>
      <p:sp>
        <p:nvSpPr>
          <p:cNvPr id="21514" name="Oval 9"/>
          <p:cNvSpPr>
            <a:spLocks noChangeArrowheads="1"/>
          </p:cNvSpPr>
          <p:nvPr/>
        </p:nvSpPr>
        <p:spPr bwMode="auto">
          <a:xfrm>
            <a:off x="6705600" y="5467350"/>
            <a:ext cx="13716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100" b="1">
                <a:solidFill>
                  <a:srgbClr val="000066"/>
                </a:solidFill>
              </a:rPr>
              <a:t>Scaling up</a:t>
            </a:r>
          </a:p>
          <a:p>
            <a:r>
              <a:rPr lang="en-US" sz="1100" b="1">
                <a:solidFill>
                  <a:srgbClr val="000066"/>
                </a:solidFill>
              </a:rPr>
              <a:t>Production</a:t>
            </a:r>
          </a:p>
        </p:txBody>
      </p:sp>
      <p:sp>
        <p:nvSpPr>
          <p:cNvPr id="21515" name="Oval 10"/>
          <p:cNvSpPr>
            <a:spLocks noChangeArrowheads="1"/>
          </p:cNvSpPr>
          <p:nvPr/>
        </p:nvSpPr>
        <p:spPr bwMode="auto">
          <a:xfrm>
            <a:off x="4724400" y="2085975"/>
            <a:ext cx="13716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100" b="1">
                <a:solidFill>
                  <a:srgbClr val="0000FF"/>
                </a:solidFill>
              </a:rPr>
              <a:t>DEV OF </a:t>
            </a:r>
          </a:p>
          <a:p>
            <a:r>
              <a:rPr lang="en-US" sz="1100" b="1">
                <a:solidFill>
                  <a:srgbClr val="0000FF"/>
                </a:solidFill>
              </a:rPr>
              <a:t>TECHNOLOGY</a:t>
            </a:r>
          </a:p>
        </p:txBody>
      </p:sp>
      <p:sp>
        <p:nvSpPr>
          <p:cNvPr id="21516" name="Oval 11"/>
          <p:cNvSpPr>
            <a:spLocks noChangeArrowheads="1"/>
          </p:cNvSpPr>
          <p:nvPr/>
        </p:nvSpPr>
        <p:spPr bwMode="auto">
          <a:xfrm>
            <a:off x="4724400" y="2924175"/>
            <a:ext cx="13716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100" b="1">
                <a:solidFill>
                  <a:srgbClr val="0000FF"/>
                </a:solidFill>
              </a:rPr>
              <a:t>INDUSTRY</a:t>
            </a:r>
          </a:p>
          <a:p>
            <a:r>
              <a:rPr lang="en-US" sz="1100" b="1">
                <a:solidFill>
                  <a:srgbClr val="0000FF"/>
                </a:solidFill>
              </a:rPr>
              <a:t>L1</a:t>
            </a:r>
          </a:p>
        </p:txBody>
      </p:sp>
      <p:sp>
        <p:nvSpPr>
          <p:cNvPr id="21517" name="Oval 12"/>
          <p:cNvSpPr>
            <a:spLocks noChangeArrowheads="1"/>
          </p:cNvSpPr>
          <p:nvPr/>
        </p:nvSpPr>
        <p:spPr bwMode="auto">
          <a:xfrm>
            <a:off x="4724400" y="3762375"/>
            <a:ext cx="13716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100" b="1">
                <a:solidFill>
                  <a:srgbClr val="0000FF"/>
                </a:solidFill>
              </a:rPr>
              <a:t>INDUSTRY</a:t>
            </a:r>
          </a:p>
          <a:p>
            <a:r>
              <a:rPr lang="en-US" sz="1100" b="1">
                <a:solidFill>
                  <a:srgbClr val="0000FF"/>
                </a:solidFill>
              </a:rPr>
              <a:t>L2</a:t>
            </a:r>
          </a:p>
        </p:txBody>
      </p:sp>
      <p:sp>
        <p:nvSpPr>
          <p:cNvPr id="21518" name="Oval 13"/>
          <p:cNvSpPr>
            <a:spLocks noChangeArrowheads="1"/>
          </p:cNvSpPr>
          <p:nvPr/>
        </p:nvSpPr>
        <p:spPr bwMode="auto">
          <a:xfrm>
            <a:off x="4724400" y="4676775"/>
            <a:ext cx="13716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100" b="1">
                <a:solidFill>
                  <a:srgbClr val="0000FF"/>
                </a:solidFill>
              </a:rPr>
              <a:t>INDUSTRY</a:t>
            </a:r>
          </a:p>
          <a:p>
            <a:r>
              <a:rPr lang="en-US" sz="1100" b="1">
                <a:solidFill>
                  <a:srgbClr val="0000FF"/>
                </a:solidFill>
              </a:rPr>
              <a:t>L3</a:t>
            </a:r>
          </a:p>
        </p:txBody>
      </p:sp>
      <p:grpSp>
        <p:nvGrpSpPr>
          <p:cNvPr id="21519" name="Group 16"/>
          <p:cNvGrpSpPr>
            <a:grpSpLocks/>
          </p:cNvGrpSpPr>
          <p:nvPr/>
        </p:nvGrpSpPr>
        <p:grpSpPr bwMode="auto">
          <a:xfrm>
            <a:off x="4191000" y="5524500"/>
            <a:ext cx="2209800" cy="609600"/>
            <a:chOff x="2544" y="3312"/>
            <a:chExt cx="1392" cy="384"/>
          </a:xfrm>
        </p:grpSpPr>
        <p:sp>
          <p:nvSpPr>
            <p:cNvPr id="21564" name="Oval 14"/>
            <p:cNvSpPr>
              <a:spLocks noChangeArrowheads="1"/>
            </p:cNvSpPr>
            <p:nvPr/>
          </p:nvSpPr>
          <p:spPr bwMode="auto">
            <a:xfrm>
              <a:off x="2544" y="3312"/>
              <a:ext cx="1392" cy="38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>
                <a:lnSpc>
                  <a:spcPct val="130000"/>
                </a:lnSpc>
              </a:pPr>
              <a:r>
                <a:rPr lang="en-US" sz="1100" b="1">
                  <a:solidFill>
                    <a:srgbClr val="006600"/>
                  </a:solidFill>
                </a:rPr>
                <a:t>PRODUCT PACKAGING</a:t>
              </a:r>
            </a:p>
            <a:p>
              <a:pPr>
                <a:lnSpc>
                  <a:spcPct val="130000"/>
                </a:lnSpc>
              </a:pPr>
              <a:r>
                <a:rPr lang="en-US" sz="1100" b="1">
                  <a:solidFill>
                    <a:srgbClr val="006600"/>
                  </a:solidFill>
                </a:rPr>
                <a:t>READY TO USE CONDITION</a:t>
              </a:r>
            </a:p>
          </p:txBody>
        </p:sp>
        <p:sp>
          <p:nvSpPr>
            <p:cNvPr id="21565" name="Line 15"/>
            <p:cNvSpPr>
              <a:spLocks noChangeShapeType="1"/>
            </p:cNvSpPr>
            <p:nvPr/>
          </p:nvSpPr>
          <p:spPr bwMode="auto">
            <a:xfrm>
              <a:off x="2688" y="3504"/>
              <a:ext cx="12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IN"/>
            </a:p>
          </p:txBody>
        </p:sp>
      </p:grpSp>
      <p:sp>
        <p:nvSpPr>
          <p:cNvPr id="19472" name="Line 17"/>
          <p:cNvSpPr>
            <a:spLocks noChangeShapeType="1"/>
          </p:cNvSpPr>
          <p:nvPr/>
        </p:nvSpPr>
        <p:spPr bwMode="auto">
          <a:xfrm>
            <a:off x="7391400" y="2695575"/>
            <a:ext cx="0" cy="228600"/>
          </a:xfrm>
          <a:prstGeom prst="line">
            <a:avLst/>
          </a:prstGeom>
          <a:ln>
            <a:headEnd type="triangle" w="med" len="med"/>
            <a:tailEnd type="triangl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IN"/>
          </a:p>
        </p:txBody>
      </p:sp>
      <p:sp>
        <p:nvSpPr>
          <p:cNvPr id="21521" name="Line 18"/>
          <p:cNvSpPr>
            <a:spLocks noChangeShapeType="1"/>
          </p:cNvSpPr>
          <p:nvPr/>
        </p:nvSpPr>
        <p:spPr bwMode="auto">
          <a:xfrm>
            <a:off x="7391400" y="35433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1522" name="Line 19"/>
          <p:cNvSpPr>
            <a:spLocks noChangeShapeType="1"/>
          </p:cNvSpPr>
          <p:nvPr/>
        </p:nvSpPr>
        <p:spPr bwMode="auto">
          <a:xfrm>
            <a:off x="7391400" y="4371975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1523" name="Line 20"/>
          <p:cNvSpPr>
            <a:spLocks noChangeShapeType="1"/>
          </p:cNvSpPr>
          <p:nvPr/>
        </p:nvSpPr>
        <p:spPr bwMode="auto">
          <a:xfrm>
            <a:off x="7391400" y="5229225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1524" name="Line 21"/>
          <p:cNvSpPr>
            <a:spLocks noChangeShapeType="1"/>
          </p:cNvSpPr>
          <p:nvPr/>
        </p:nvSpPr>
        <p:spPr bwMode="auto">
          <a:xfrm flipH="1">
            <a:off x="6400800" y="5819775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9477" name="Line 22"/>
          <p:cNvSpPr>
            <a:spLocks noChangeShapeType="1"/>
          </p:cNvSpPr>
          <p:nvPr/>
        </p:nvSpPr>
        <p:spPr bwMode="auto">
          <a:xfrm>
            <a:off x="6096000" y="2390775"/>
            <a:ext cx="609600" cy="0"/>
          </a:xfrm>
          <a:prstGeom prst="line">
            <a:avLst/>
          </a:prstGeom>
          <a:ln>
            <a:headEnd type="triangle" w="med" len="med"/>
            <a:tailEnd type="triangl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IN"/>
          </a:p>
        </p:txBody>
      </p:sp>
      <p:sp>
        <p:nvSpPr>
          <p:cNvPr id="21526" name="Line 23"/>
          <p:cNvSpPr>
            <a:spLocks noChangeShapeType="1"/>
          </p:cNvSpPr>
          <p:nvPr/>
        </p:nvSpPr>
        <p:spPr bwMode="auto">
          <a:xfrm>
            <a:off x="5410200" y="3533775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1527" name="Line 24"/>
          <p:cNvSpPr>
            <a:spLocks noChangeShapeType="1"/>
          </p:cNvSpPr>
          <p:nvPr/>
        </p:nvSpPr>
        <p:spPr bwMode="auto">
          <a:xfrm>
            <a:off x="5410200" y="4371975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1528" name="Line 25"/>
          <p:cNvSpPr>
            <a:spLocks noChangeShapeType="1"/>
          </p:cNvSpPr>
          <p:nvPr/>
        </p:nvSpPr>
        <p:spPr bwMode="auto">
          <a:xfrm>
            <a:off x="5410200" y="5286375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9481" name="Line 26"/>
          <p:cNvSpPr>
            <a:spLocks noChangeShapeType="1"/>
          </p:cNvSpPr>
          <p:nvPr/>
        </p:nvSpPr>
        <p:spPr bwMode="auto">
          <a:xfrm flipV="1">
            <a:off x="6096000" y="2543175"/>
            <a:ext cx="685800" cy="609600"/>
          </a:xfrm>
          <a:prstGeom prst="line">
            <a:avLst/>
          </a:prstGeom>
          <a:ln>
            <a:headEnd type="triangle" w="med" len="med"/>
            <a:tailEnd type="triangl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IN"/>
          </a:p>
        </p:txBody>
      </p:sp>
      <p:sp>
        <p:nvSpPr>
          <p:cNvPr id="19482" name="Line 27"/>
          <p:cNvSpPr>
            <a:spLocks noChangeShapeType="1"/>
          </p:cNvSpPr>
          <p:nvPr/>
        </p:nvSpPr>
        <p:spPr bwMode="auto">
          <a:xfrm>
            <a:off x="6096000" y="3152775"/>
            <a:ext cx="609600" cy="76200"/>
          </a:xfrm>
          <a:prstGeom prst="line">
            <a:avLst/>
          </a:prstGeom>
          <a:ln>
            <a:headEnd type="triangle" w="med" len="med"/>
            <a:tailEnd type="triangl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IN"/>
          </a:p>
        </p:txBody>
      </p:sp>
      <p:sp>
        <p:nvSpPr>
          <p:cNvPr id="21531" name="Line 28"/>
          <p:cNvSpPr>
            <a:spLocks noChangeShapeType="1"/>
          </p:cNvSpPr>
          <p:nvPr/>
        </p:nvSpPr>
        <p:spPr bwMode="auto">
          <a:xfrm>
            <a:off x="6096000" y="4067175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1532" name="Line 29"/>
          <p:cNvSpPr>
            <a:spLocks noChangeShapeType="1"/>
          </p:cNvSpPr>
          <p:nvPr/>
        </p:nvSpPr>
        <p:spPr bwMode="auto">
          <a:xfrm>
            <a:off x="6096000" y="4067175"/>
            <a:ext cx="762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1533" name="Line 30"/>
          <p:cNvSpPr>
            <a:spLocks noChangeShapeType="1"/>
          </p:cNvSpPr>
          <p:nvPr/>
        </p:nvSpPr>
        <p:spPr bwMode="auto">
          <a:xfrm>
            <a:off x="6105525" y="5019675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1534" name="Oval 31"/>
          <p:cNvSpPr>
            <a:spLocks noChangeArrowheads="1"/>
          </p:cNvSpPr>
          <p:nvPr/>
        </p:nvSpPr>
        <p:spPr bwMode="auto">
          <a:xfrm>
            <a:off x="2514600" y="5514975"/>
            <a:ext cx="13716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100" b="1">
                <a:solidFill>
                  <a:srgbClr val="0000FF"/>
                </a:solidFill>
              </a:rPr>
              <a:t>DOCUMENTATION</a:t>
            </a:r>
          </a:p>
        </p:txBody>
      </p:sp>
      <p:sp>
        <p:nvSpPr>
          <p:cNvPr id="21535" name="Line 32"/>
          <p:cNvSpPr>
            <a:spLocks noChangeShapeType="1"/>
          </p:cNvSpPr>
          <p:nvPr/>
        </p:nvSpPr>
        <p:spPr bwMode="auto">
          <a:xfrm flipH="1">
            <a:off x="3886200" y="5819775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1536" name="Line 33"/>
          <p:cNvSpPr>
            <a:spLocks noChangeShapeType="1"/>
          </p:cNvSpPr>
          <p:nvPr/>
        </p:nvSpPr>
        <p:spPr bwMode="auto">
          <a:xfrm flipH="1">
            <a:off x="3810000" y="4981575"/>
            <a:ext cx="914400" cy="695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1537" name="Line 35"/>
          <p:cNvSpPr>
            <a:spLocks noChangeShapeType="1"/>
          </p:cNvSpPr>
          <p:nvPr/>
        </p:nvSpPr>
        <p:spPr bwMode="auto">
          <a:xfrm flipV="1">
            <a:off x="3886200" y="3228975"/>
            <a:ext cx="838200" cy="542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1538" name="Line 36"/>
          <p:cNvSpPr>
            <a:spLocks noChangeShapeType="1"/>
          </p:cNvSpPr>
          <p:nvPr/>
        </p:nvSpPr>
        <p:spPr bwMode="auto">
          <a:xfrm>
            <a:off x="3886200" y="3924300"/>
            <a:ext cx="838200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1539" name="Line 37"/>
          <p:cNvSpPr>
            <a:spLocks noChangeShapeType="1"/>
          </p:cNvSpPr>
          <p:nvPr/>
        </p:nvSpPr>
        <p:spPr bwMode="auto">
          <a:xfrm>
            <a:off x="3886200" y="4076700"/>
            <a:ext cx="914400" cy="752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1540" name="Line 38"/>
          <p:cNvSpPr>
            <a:spLocks noChangeShapeType="1"/>
          </p:cNvSpPr>
          <p:nvPr/>
        </p:nvSpPr>
        <p:spPr bwMode="auto">
          <a:xfrm flipV="1">
            <a:off x="3200400" y="4229100"/>
            <a:ext cx="0" cy="1285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1541" name="Oval 39"/>
          <p:cNvSpPr>
            <a:spLocks noChangeArrowheads="1"/>
          </p:cNvSpPr>
          <p:nvPr/>
        </p:nvSpPr>
        <p:spPr bwMode="auto">
          <a:xfrm>
            <a:off x="990600" y="3581400"/>
            <a:ext cx="1219200" cy="609600"/>
          </a:xfrm>
          <a:prstGeom prst="ellipse">
            <a:avLst/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100" b="1">
                <a:solidFill>
                  <a:srgbClr val="FF0000"/>
                </a:solidFill>
              </a:rPr>
              <a:t>DELIVERY TO</a:t>
            </a:r>
          </a:p>
          <a:p>
            <a:r>
              <a:rPr lang="en-US" sz="1100" b="1">
                <a:solidFill>
                  <a:srgbClr val="FF0000"/>
                </a:solidFill>
              </a:rPr>
              <a:t>SERVICES</a:t>
            </a:r>
          </a:p>
        </p:txBody>
      </p:sp>
      <p:sp>
        <p:nvSpPr>
          <p:cNvPr id="21542" name="Line 40"/>
          <p:cNvSpPr>
            <a:spLocks noChangeShapeType="1"/>
          </p:cNvSpPr>
          <p:nvPr/>
        </p:nvSpPr>
        <p:spPr bwMode="auto">
          <a:xfrm flipH="1">
            <a:off x="2209800" y="3895725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1543" name="Line 41"/>
          <p:cNvSpPr>
            <a:spLocks noChangeShapeType="1"/>
          </p:cNvSpPr>
          <p:nvPr/>
        </p:nvSpPr>
        <p:spPr bwMode="auto">
          <a:xfrm flipH="1">
            <a:off x="609600" y="38862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1544" name="Line 42"/>
          <p:cNvSpPr>
            <a:spLocks noChangeShapeType="1"/>
          </p:cNvSpPr>
          <p:nvPr/>
        </p:nvSpPr>
        <p:spPr bwMode="auto">
          <a:xfrm flipV="1">
            <a:off x="2819400" y="32385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1545" name="Line 43"/>
          <p:cNvSpPr>
            <a:spLocks noChangeShapeType="1"/>
          </p:cNvSpPr>
          <p:nvPr/>
        </p:nvSpPr>
        <p:spPr bwMode="auto">
          <a:xfrm flipH="1" flipV="1">
            <a:off x="838200" y="3209925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1546" name="Line 44"/>
          <p:cNvSpPr>
            <a:spLocks noChangeShapeType="1"/>
          </p:cNvSpPr>
          <p:nvPr/>
        </p:nvSpPr>
        <p:spPr bwMode="auto">
          <a:xfrm>
            <a:off x="838200" y="3200400"/>
            <a:ext cx="0" cy="676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1547" name="Oval 45"/>
          <p:cNvSpPr>
            <a:spLocks noChangeArrowheads="1"/>
          </p:cNvSpPr>
          <p:nvPr/>
        </p:nvSpPr>
        <p:spPr bwMode="auto">
          <a:xfrm>
            <a:off x="3048000" y="1371600"/>
            <a:ext cx="838200" cy="6762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100" b="1"/>
              <a:t>TECH </a:t>
            </a:r>
          </a:p>
          <a:p>
            <a:r>
              <a:rPr lang="en-US" sz="1100" b="1"/>
              <a:t>GROUP</a:t>
            </a:r>
          </a:p>
        </p:txBody>
      </p:sp>
      <p:sp>
        <p:nvSpPr>
          <p:cNvPr id="21548" name="Oval 47"/>
          <p:cNvSpPr>
            <a:spLocks noChangeArrowheads="1"/>
          </p:cNvSpPr>
          <p:nvPr/>
        </p:nvSpPr>
        <p:spPr bwMode="auto">
          <a:xfrm>
            <a:off x="3048000" y="1952625"/>
            <a:ext cx="914400" cy="609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100" b="1"/>
              <a:t>PROJECT </a:t>
            </a:r>
          </a:p>
          <a:p>
            <a:r>
              <a:rPr lang="en-US" sz="1100" b="1"/>
              <a:t>GROUP</a:t>
            </a:r>
          </a:p>
        </p:txBody>
      </p:sp>
      <p:sp>
        <p:nvSpPr>
          <p:cNvPr id="21549" name="Line 53"/>
          <p:cNvSpPr>
            <a:spLocks noChangeShapeType="1"/>
          </p:cNvSpPr>
          <p:nvPr/>
        </p:nvSpPr>
        <p:spPr bwMode="auto">
          <a:xfrm>
            <a:off x="3429000" y="2543175"/>
            <a:ext cx="0" cy="10001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1550" name="Text Box 54"/>
          <p:cNvSpPr txBox="1">
            <a:spLocks noChangeArrowheads="1"/>
          </p:cNvSpPr>
          <p:nvPr/>
        </p:nvSpPr>
        <p:spPr bwMode="auto">
          <a:xfrm>
            <a:off x="2590800" y="914400"/>
            <a:ext cx="1762125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100" b="1">
                <a:solidFill>
                  <a:srgbClr val="FF0000"/>
                </a:solidFill>
              </a:rPr>
              <a:t>DRDO LABORATORIES</a:t>
            </a:r>
            <a:r>
              <a:rPr lang="en-US" sz="1100" b="1"/>
              <a:t> </a:t>
            </a:r>
          </a:p>
        </p:txBody>
      </p:sp>
      <p:sp>
        <p:nvSpPr>
          <p:cNvPr id="21551" name="Text Box 55"/>
          <p:cNvSpPr txBox="1">
            <a:spLocks noChangeArrowheads="1"/>
          </p:cNvSpPr>
          <p:nvPr/>
        </p:nvSpPr>
        <p:spPr bwMode="auto">
          <a:xfrm>
            <a:off x="809625" y="2990850"/>
            <a:ext cx="1781175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100" b="1">
                <a:solidFill>
                  <a:srgbClr val="006600"/>
                </a:solidFill>
              </a:rPr>
              <a:t>WARRANTY &amp;</a:t>
            </a:r>
          </a:p>
          <a:p>
            <a:pPr eaLnBrk="1" hangingPunct="1">
              <a:spcBef>
                <a:spcPct val="50000"/>
              </a:spcBef>
            </a:pPr>
            <a:r>
              <a:rPr lang="en-US" sz="1100" b="1">
                <a:solidFill>
                  <a:srgbClr val="006600"/>
                </a:solidFill>
              </a:rPr>
              <a:t>PRODUCT SUPPORT</a:t>
            </a:r>
          </a:p>
        </p:txBody>
      </p:sp>
      <p:sp>
        <p:nvSpPr>
          <p:cNvPr id="21552" name="Text Box 56"/>
          <p:cNvSpPr txBox="1">
            <a:spLocks noChangeArrowheads="1"/>
          </p:cNvSpPr>
          <p:nvPr/>
        </p:nvSpPr>
        <p:spPr bwMode="auto">
          <a:xfrm>
            <a:off x="542925" y="5829300"/>
            <a:ext cx="2428875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100" b="1">
                <a:solidFill>
                  <a:srgbClr val="006600"/>
                </a:solidFill>
              </a:rPr>
              <a:t>L1        SMEs &amp;</a:t>
            </a:r>
          </a:p>
          <a:p>
            <a:pPr eaLnBrk="1" hangingPunct="1">
              <a:spcBef>
                <a:spcPct val="50000"/>
              </a:spcBef>
            </a:pPr>
            <a:r>
              <a:rPr lang="en-US" sz="1100" b="1">
                <a:solidFill>
                  <a:srgbClr val="006600"/>
                </a:solidFill>
              </a:rPr>
              <a:t>L2    MEDIUM INDUSTRY</a:t>
            </a:r>
          </a:p>
          <a:p>
            <a:pPr eaLnBrk="1" hangingPunct="1">
              <a:spcBef>
                <a:spcPct val="50000"/>
              </a:spcBef>
            </a:pPr>
            <a:r>
              <a:rPr lang="en-US" sz="1100" b="1">
                <a:solidFill>
                  <a:srgbClr val="006600"/>
                </a:solidFill>
              </a:rPr>
              <a:t>L3    LARGE SCALE INDUSTRY</a:t>
            </a:r>
          </a:p>
        </p:txBody>
      </p:sp>
      <p:sp>
        <p:nvSpPr>
          <p:cNvPr id="21553" name="AutoShape 58"/>
          <p:cNvSpPr>
            <a:spLocks/>
          </p:cNvSpPr>
          <p:nvPr/>
        </p:nvSpPr>
        <p:spPr bwMode="auto">
          <a:xfrm>
            <a:off x="819150" y="5886450"/>
            <a:ext cx="76200" cy="381000"/>
          </a:xfrm>
          <a:prstGeom prst="rightBrace">
            <a:avLst>
              <a:gd name="adj1" fmla="val 416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b="1"/>
          </a:p>
        </p:txBody>
      </p:sp>
      <p:sp>
        <p:nvSpPr>
          <p:cNvPr id="21554" name="Text Box 59"/>
          <p:cNvSpPr txBox="1">
            <a:spLocks noChangeArrowheads="1"/>
          </p:cNvSpPr>
          <p:nvPr/>
        </p:nvSpPr>
        <p:spPr bwMode="auto">
          <a:xfrm>
            <a:off x="533400" y="5524500"/>
            <a:ext cx="12192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100" b="1" u="sng">
                <a:solidFill>
                  <a:srgbClr val="FF0000"/>
                </a:solidFill>
              </a:rPr>
              <a:t>LEGEND</a:t>
            </a:r>
            <a:r>
              <a:rPr lang="en-US" sz="1100" b="1" u="sng"/>
              <a:t> </a:t>
            </a:r>
          </a:p>
        </p:txBody>
      </p:sp>
      <p:sp>
        <p:nvSpPr>
          <p:cNvPr id="21555" name="AutoShape 60"/>
          <p:cNvSpPr>
            <a:spLocks noChangeArrowheads="1"/>
          </p:cNvSpPr>
          <p:nvPr/>
        </p:nvSpPr>
        <p:spPr bwMode="auto">
          <a:xfrm>
            <a:off x="1219200" y="1981200"/>
            <a:ext cx="1295400" cy="6096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100" b="1">
                <a:solidFill>
                  <a:srgbClr val="FF0000"/>
                </a:solidFill>
              </a:rPr>
              <a:t>SERVICES</a:t>
            </a:r>
          </a:p>
          <a:p>
            <a:r>
              <a:rPr lang="en-US" sz="1100" b="1">
                <a:solidFill>
                  <a:srgbClr val="FF0000"/>
                </a:solidFill>
              </a:rPr>
              <a:t>REQUIREMENTS</a:t>
            </a:r>
            <a:endParaRPr lang="en-US" sz="1100" b="1">
              <a:solidFill>
                <a:srgbClr val="0000FF"/>
              </a:solidFill>
            </a:endParaRPr>
          </a:p>
        </p:txBody>
      </p:sp>
      <p:sp>
        <p:nvSpPr>
          <p:cNvPr id="21556" name="Line 61"/>
          <p:cNvSpPr>
            <a:spLocks noChangeShapeType="1"/>
          </p:cNvSpPr>
          <p:nvPr/>
        </p:nvSpPr>
        <p:spPr bwMode="auto">
          <a:xfrm>
            <a:off x="2514600" y="22860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1557" name="Text Box 62"/>
          <p:cNvSpPr txBox="1">
            <a:spLocks noChangeArrowheads="1"/>
          </p:cNvSpPr>
          <p:nvPr/>
        </p:nvSpPr>
        <p:spPr bwMode="auto">
          <a:xfrm rot="-5400000">
            <a:off x="2900363" y="2751138"/>
            <a:ext cx="10668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100" b="1">
                <a:solidFill>
                  <a:srgbClr val="FF0000"/>
                </a:solidFill>
              </a:rPr>
              <a:t>SYS.</a:t>
            </a:r>
          </a:p>
          <a:p>
            <a:pPr eaLnBrk="1" hangingPunct="1">
              <a:spcBef>
                <a:spcPct val="50000"/>
              </a:spcBef>
            </a:pPr>
            <a:r>
              <a:rPr lang="en-US" sz="1100" b="1">
                <a:solidFill>
                  <a:srgbClr val="FF0000"/>
                </a:solidFill>
              </a:rPr>
              <a:t>SPECS.</a:t>
            </a:r>
          </a:p>
        </p:txBody>
      </p:sp>
      <p:sp>
        <p:nvSpPr>
          <p:cNvPr id="19510" name="Line 63"/>
          <p:cNvSpPr>
            <a:spLocks noChangeShapeType="1"/>
          </p:cNvSpPr>
          <p:nvPr/>
        </p:nvSpPr>
        <p:spPr bwMode="auto">
          <a:xfrm flipV="1">
            <a:off x="5410200" y="2695575"/>
            <a:ext cx="0" cy="228600"/>
          </a:xfrm>
          <a:prstGeom prst="line">
            <a:avLst/>
          </a:prstGeom>
          <a:ln>
            <a:headEnd type="triangle" w="med" len="med"/>
            <a:tailEnd type="triangl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IN"/>
          </a:p>
        </p:txBody>
      </p:sp>
      <p:sp>
        <p:nvSpPr>
          <p:cNvPr id="57" name="Rectangle 56"/>
          <p:cNvSpPr/>
          <p:nvPr/>
        </p:nvSpPr>
        <p:spPr>
          <a:xfrm>
            <a:off x="2819400" y="1295400"/>
            <a:ext cx="1295400" cy="1371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IN"/>
          </a:p>
        </p:txBody>
      </p:sp>
      <p:cxnSp>
        <p:nvCxnSpPr>
          <p:cNvPr id="59" name="Straight Arrow Connector 58"/>
          <p:cNvCxnSpPr>
            <a:endCxn id="21516" idx="1"/>
          </p:cNvCxnSpPr>
          <p:nvPr/>
        </p:nvCxnSpPr>
        <p:spPr>
          <a:xfrm rot="16200000" flipH="1">
            <a:off x="3813969" y="1901031"/>
            <a:ext cx="1184275" cy="1039813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stCxn id="21548" idx="5"/>
            <a:endCxn id="21517" idx="1"/>
          </p:cNvCxnSpPr>
          <p:nvPr/>
        </p:nvCxnSpPr>
        <p:spPr>
          <a:xfrm rot="16200000" flipH="1">
            <a:off x="3688557" y="2613818"/>
            <a:ext cx="1377950" cy="10969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endCxn id="21518" idx="1"/>
          </p:cNvCxnSpPr>
          <p:nvPr/>
        </p:nvCxnSpPr>
        <p:spPr>
          <a:xfrm rot="16200000" flipH="1">
            <a:off x="3166269" y="3005931"/>
            <a:ext cx="2251075" cy="12684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stCxn id="21547" idx="6"/>
            <a:endCxn id="21515" idx="2"/>
          </p:cNvCxnSpPr>
          <p:nvPr/>
        </p:nvCxnSpPr>
        <p:spPr>
          <a:xfrm>
            <a:off x="3886200" y="1709738"/>
            <a:ext cx="838200" cy="681037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ChangeArrowheads="1"/>
          </p:cNvSpPr>
          <p:nvPr/>
        </p:nvSpPr>
        <p:spPr bwMode="auto">
          <a:xfrm>
            <a:off x="0" y="104775"/>
            <a:ext cx="91440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Technology Commercialization</a:t>
            </a:r>
          </a:p>
          <a:p>
            <a:pPr>
              <a:defRPr/>
            </a:pPr>
            <a:r>
              <a:rPr lang="en-US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DRDO-FICCI  ATAC </a:t>
            </a:r>
            <a:r>
              <a:rPr lang="en-US" sz="32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Programme</a:t>
            </a:r>
            <a:endParaRPr lang="en-US" dirty="0">
              <a:solidFill>
                <a:srgbClr val="002060"/>
              </a:solidFill>
              <a:latin typeface="Arial" charset="0"/>
              <a:cs typeface="+mn-cs"/>
            </a:endParaRPr>
          </a:p>
          <a:p>
            <a:pPr>
              <a:defRPr/>
            </a:pPr>
            <a:r>
              <a:rPr lang="en-US" dirty="0">
                <a:solidFill>
                  <a:srgbClr val="002060"/>
                </a:solidFill>
                <a:latin typeface="Arial" charset="0"/>
                <a:cs typeface="+mn-cs"/>
              </a:rPr>
              <a:t>(Accelerated Technology Assessment &amp; </a:t>
            </a:r>
            <a:r>
              <a:rPr lang="en-US" dirty="0" err="1">
                <a:solidFill>
                  <a:srgbClr val="002060"/>
                </a:solidFill>
                <a:latin typeface="Arial" charset="0"/>
                <a:cs typeface="+mn-cs"/>
              </a:rPr>
              <a:t>Commercialisation</a:t>
            </a:r>
            <a:r>
              <a:rPr lang="en-US" dirty="0">
                <a:solidFill>
                  <a:srgbClr val="002060"/>
                </a:solidFill>
                <a:latin typeface="Arial" charset="0"/>
                <a:cs typeface="+mn-cs"/>
              </a:rPr>
              <a:t>)</a:t>
            </a:r>
            <a:r>
              <a:rPr lang="en-US" sz="3200" dirty="0">
                <a:solidFill>
                  <a:srgbClr val="002060"/>
                </a:solidFill>
                <a:latin typeface="Arial" charset="0"/>
                <a:cs typeface="+mn-cs"/>
              </a:rPr>
              <a:t> </a:t>
            </a:r>
          </a:p>
        </p:txBody>
      </p:sp>
      <p:sp>
        <p:nvSpPr>
          <p:cNvPr id="22531" name="Rectangle 5"/>
          <p:cNvSpPr>
            <a:spLocks noChangeArrowheads="1"/>
          </p:cNvSpPr>
          <p:nvPr/>
        </p:nvSpPr>
        <p:spPr bwMode="auto">
          <a:xfrm>
            <a:off x="0" y="1600200"/>
            <a:ext cx="9144000" cy="489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>
              <a:buFontTx/>
              <a:buChar char="•"/>
            </a:pPr>
            <a:r>
              <a:rPr lang="en-US" sz="2400">
                <a:solidFill>
                  <a:schemeClr val="tx2"/>
                </a:solidFill>
              </a:rPr>
              <a:t>Aim : to create a commercial pathway to deliver technologies developed by DRDO for appropriate commercial markets </a:t>
            </a:r>
            <a:r>
              <a:rPr lang="en-US" sz="2400">
                <a:solidFill>
                  <a:srgbClr val="FF0000"/>
                </a:solidFill>
              </a:rPr>
              <a:t>for spin off use in civilian products and services</a:t>
            </a:r>
          </a:p>
          <a:p>
            <a:pPr algn="just">
              <a:buFontTx/>
              <a:buChar char="•"/>
            </a:pPr>
            <a:endParaRPr lang="en-US" sz="2400">
              <a:solidFill>
                <a:schemeClr val="tx2"/>
              </a:solidFill>
            </a:endParaRPr>
          </a:p>
          <a:p>
            <a:pPr algn="just">
              <a:buFontTx/>
              <a:buChar char="•"/>
            </a:pPr>
            <a:r>
              <a:rPr lang="en-US" sz="2400">
                <a:solidFill>
                  <a:schemeClr val="tx2"/>
                </a:solidFill>
              </a:rPr>
              <a:t>26 DRDO labs across India are participating and over 200 technologies are being assessed from diverse sectors such as life sciences, information technology, materials, robotics, etc. </a:t>
            </a:r>
          </a:p>
          <a:p>
            <a:pPr algn="just"/>
            <a:endParaRPr lang="en-US" sz="2400">
              <a:solidFill>
                <a:schemeClr val="tx2"/>
              </a:solidFill>
            </a:endParaRPr>
          </a:p>
          <a:p>
            <a:pPr algn="just">
              <a:buFontTx/>
              <a:buChar char="•"/>
            </a:pPr>
            <a:r>
              <a:rPr lang="en-US" sz="2400">
                <a:solidFill>
                  <a:schemeClr val="tx2"/>
                </a:solidFill>
              </a:rPr>
              <a:t>14 MoUs have been executed till date with leading industry players and 12 more MoUs are in pipeline. </a:t>
            </a:r>
          </a:p>
          <a:p>
            <a:pPr algn="just">
              <a:buFontTx/>
              <a:buChar char="•"/>
            </a:pPr>
            <a:endParaRPr lang="en-US" sz="2400">
              <a:solidFill>
                <a:schemeClr val="tx2"/>
              </a:solidFill>
            </a:endParaRPr>
          </a:p>
          <a:p>
            <a:pPr algn="just">
              <a:buFontTx/>
              <a:buChar char="•"/>
            </a:pPr>
            <a:r>
              <a:rPr lang="en-US" sz="2400">
                <a:solidFill>
                  <a:schemeClr val="tx2"/>
                </a:solidFill>
              </a:rPr>
              <a:t>INR 25  Crore (approx) are expected to be generated for DRDO in the first phase of Tech Commercialisation </a:t>
            </a:r>
            <a:r>
              <a:rPr lang="en-US" sz="2400">
                <a:solidFill>
                  <a:schemeClr val="bg1"/>
                </a:solidFill>
              </a:rPr>
              <a:t>programme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038"/>
          <p:cNvSpPr>
            <a:spLocks noChangeArrowheads="1"/>
          </p:cNvSpPr>
          <p:nvPr/>
        </p:nvSpPr>
        <p:spPr bwMode="auto">
          <a:xfrm>
            <a:off x="228600" y="914400"/>
            <a:ext cx="8610600" cy="57912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55" name="Line 1030"/>
          <p:cNvSpPr>
            <a:spLocks noChangeShapeType="1"/>
          </p:cNvSpPr>
          <p:nvPr/>
        </p:nvSpPr>
        <p:spPr bwMode="auto">
          <a:xfrm>
            <a:off x="3657600" y="18669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3556" name="Line 1031"/>
          <p:cNvSpPr>
            <a:spLocks noChangeShapeType="1"/>
          </p:cNvSpPr>
          <p:nvPr/>
        </p:nvSpPr>
        <p:spPr bwMode="auto">
          <a:xfrm>
            <a:off x="3657600" y="35433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3557" name="Line 1032"/>
          <p:cNvSpPr>
            <a:spLocks noChangeShapeType="1"/>
          </p:cNvSpPr>
          <p:nvPr/>
        </p:nvSpPr>
        <p:spPr bwMode="auto">
          <a:xfrm>
            <a:off x="3657600" y="51435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3558" name="Line 1033"/>
          <p:cNvSpPr>
            <a:spLocks noChangeShapeType="1"/>
          </p:cNvSpPr>
          <p:nvPr/>
        </p:nvSpPr>
        <p:spPr bwMode="auto">
          <a:xfrm flipV="1">
            <a:off x="4343400" y="1866900"/>
            <a:ext cx="0" cy="3276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3559" name="Line 1034"/>
          <p:cNvSpPr>
            <a:spLocks noChangeShapeType="1"/>
          </p:cNvSpPr>
          <p:nvPr/>
        </p:nvSpPr>
        <p:spPr bwMode="auto">
          <a:xfrm>
            <a:off x="4343400" y="35433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7419" name="Text Box 160"/>
          <p:cNvSpPr txBox="1">
            <a:spLocks noChangeArrowheads="1"/>
          </p:cNvSpPr>
          <p:nvPr/>
        </p:nvSpPr>
        <p:spPr bwMode="auto">
          <a:xfrm>
            <a:off x="838200" y="304800"/>
            <a:ext cx="754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STRATEGIES FOR SME DEVELOPMENT</a:t>
            </a:r>
            <a:endParaRPr lang="en-US" sz="2400" u="sng" dirty="0" smtClean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itchFamily="34" charset="0"/>
            </a:endParaRPr>
          </a:p>
        </p:txBody>
      </p:sp>
      <p:sp>
        <p:nvSpPr>
          <p:cNvPr id="23561" name="Text Box 100"/>
          <p:cNvSpPr txBox="1">
            <a:spLocks noChangeArrowheads="1"/>
          </p:cNvSpPr>
          <p:nvPr/>
        </p:nvSpPr>
        <p:spPr bwMode="auto">
          <a:xfrm>
            <a:off x="5334000" y="1714500"/>
            <a:ext cx="2590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 b="1" u="sng">
                <a:solidFill>
                  <a:srgbClr val="FF00FF"/>
                </a:solidFill>
              </a:rPr>
              <a:t>OBJECTIVE</a:t>
            </a:r>
          </a:p>
        </p:txBody>
      </p:sp>
      <p:sp>
        <p:nvSpPr>
          <p:cNvPr id="23562" name="AutoShape 15"/>
          <p:cNvSpPr>
            <a:spLocks noChangeArrowheads="1"/>
          </p:cNvSpPr>
          <p:nvPr/>
        </p:nvSpPr>
        <p:spPr bwMode="auto">
          <a:xfrm>
            <a:off x="838200" y="1447800"/>
            <a:ext cx="3048000" cy="838200"/>
          </a:xfrm>
          <a:prstGeom prst="homePlate">
            <a:avLst>
              <a:gd name="adj" fmla="val 90909"/>
            </a:avLst>
          </a:prstGeom>
          <a:gradFill rotWithShape="0">
            <a:gsLst>
              <a:gs pos="0">
                <a:srgbClr val="FFCCFF"/>
              </a:gs>
              <a:gs pos="50000">
                <a:srgbClr val="FFFFFF"/>
              </a:gs>
              <a:gs pos="100000">
                <a:srgbClr val="FFCC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400" b="1">
                <a:solidFill>
                  <a:srgbClr val="0000FF"/>
                </a:solidFill>
              </a:rPr>
              <a:t>STRENGTHENING</a:t>
            </a:r>
          </a:p>
          <a:p>
            <a:r>
              <a:rPr lang="en-US" sz="1400" b="1">
                <a:solidFill>
                  <a:srgbClr val="0000FF"/>
                </a:solidFill>
              </a:rPr>
              <a:t>ENABLING INFRASTRUCTURE</a:t>
            </a:r>
          </a:p>
        </p:txBody>
      </p:sp>
      <p:sp>
        <p:nvSpPr>
          <p:cNvPr id="23563" name="AutoShape 16"/>
          <p:cNvSpPr>
            <a:spLocks noChangeArrowheads="1"/>
          </p:cNvSpPr>
          <p:nvPr/>
        </p:nvSpPr>
        <p:spPr bwMode="auto">
          <a:xfrm>
            <a:off x="838200" y="3124200"/>
            <a:ext cx="3048000" cy="838200"/>
          </a:xfrm>
          <a:prstGeom prst="homePlate">
            <a:avLst>
              <a:gd name="adj" fmla="val 90909"/>
            </a:avLst>
          </a:prstGeom>
          <a:gradFill rotWithShape="0">
            <a:gsLst>
              <a:gs pos="0">
                <a:srgbClr val="FFCCFF"/>
              </a:gs>
              <a:gs pos="50000">
                <a:srgbClr val="FFFFFF"/>
              </a:gs>
              <a:gs pos="100000">
                <a:srgbClr val="FFCC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400" b="1">
                <a:solidFill>
                  <a:srgbClr val="0000FF"/>
                </a:solidFill>
              </a:rPr>
              <a:t>BUILDING CAPACITY </a:t>
            </a:r>
          </a:p>
          <a:p>
            <a:r>
              <a:rPr lang="en-US" sz="1400" b="1">
                <a:solidFill>
                  <a:srgbClr val="0000FF"/>
                </a:solidFill>
              </a:rPr>
              <a:t>&amp;</a:t>
            </a:r>
          </a:p>
          <a:p>
            <a:r>
              <a:rPr lang="en-US" sz="1400" b="1">
                <a:solidFill>
                  <a:srgbClr val="0000FF"/>
                </a:solidFill>
              </a:rPr>
              <a:t>CAPABILITY</a:t>
            </a:r>
          </a:p>
        </p:txBody>
      </p:sp>
      <p:sp>
        <p:nvSpPr>
          <p:cNvPr id="23564" name="AutoShape 17"/>
          <p:cNvSpPr>
            <a:spLocks noChangeArrowheads="1"/>
          </p:cNvSpPr>
          <p:nvPr/>
        </p:nvSpPr>
        <p:spPr bwMode="auto">
          <a:xfrm>
            <a:off x="838200" y="4733925"/>
            <a:ext cx="3048000" cy="838200"/>
          </a:xfrm>
          <a:prstGeom prst="homePlate">
            <a:avLst>
              <a:gd name="adj" fmla="val 90909"/>
            </a:avLst>
          </a:prstGeom>
          <a:gradFill rotWithShape="0">
            <a:gsLst>
              <a:gs pos="0">
                <a:srgbClr val="FFCCFF"/>
              </a:gs>
              <a:gs pos="50000">
                <a:srgbClr val="FFFFFF"/>
              </a:gs>
              <a:gs pos="100000">
                <a:srgbClr val="FFCC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400" b="1">
                <a:solidFill>
                  <a:srgbClr val="0000FF"/>
                </a:solidFill>
              </a:rPr>
              <a:t>INCREASE ACCESS TO</a:t>
            </a:r>
          </a:p>
          <a:p>
            <a:r>
              <a:rPr lang="en-US" sz="1400" b="1">
                <a:solidFill>
                  <a:srgbClr val="0000FF"/>
                </a:solidFill>
              </a:rPr>
              <a:t>FINANCING</a:t>
            </a:r>
          </a:p>
        </p:txBody>
      </p:sp>
      <p:sp>
        <p:nvSpPr>
          <p:cNvPr id="23565" name="Oval 18"/>
          <p:cNvSpPr>
            <a:spLocks noChangeArrowheads="1"/>
          </p:cNvSpPr>
          <p:nvPr/>
        </p:nvSpPr>
        <p:spPr bwMode="auto">
          <a:xfrm>
            <a:off x="5029200" y="2095500"/>
            <a:ext cx="3200400" cy="3124200"/>
          </a:xfrm>
          <a:prstGeom prst="ellipse">
            <a:avLst/>
          </a:prstGeom>
          <a:gradFill rotWithShape="0">
            <a:gsLst>
              <a:gs pos="0">
                <a:srgbClr val="FFFF99"/>
              </a:gs>
              <a:gs pos="100000">
                <a:srgbClr val="FFFFFF"/>
              </a:gs>
            </a:gsLst>
            <a:path path="rect">
              <a:fillToRect l="100000" t="10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lnSpc>
                <a:spcPct val="120000"/>
              </a:lnSpc>
            </a:pPr>
            <a:r>
              <a:rPr lang="en-US" sz="1400" b="1">
                <a:solidFill>
                  <a:srgbClr val="0000FF"/>
                </a:solidFill>
              </a:rPr>
              <a:t>SUPPORT DEVELOPMENT</a:t>
            </a:r>
          </a:p>
          <a:p>
            <a:pPr>
              <a:lnSpc>
                <a:spcPct val="120000"/>
              </a:lnSpc>
            </a:pPr>
            <a:r>
              <a:rPr lang="en-US" sz="1400" b="1">
                <a:solidFill>
                  <a:srgbClr val="0000FF"/>
                </a:solidFill>
              </a:rPr>
              <a:t> OF COMPETITIVE AND </a:t>
            </a:r>
          </a:p>
          <a:p>
            <a:pPr>
              <a:lnSpc>
                <a:spcPct val="120000"/>
              </a:lnSpc>
            </a:pPr>
            <a:r>
              <a:rPr lang="en-US" sz="1400" b="1">
                <a:solidFill>
                  <a:srgbClr val="0000FF"/>
                </a:solidFill>
              </a:rPr>
              <a:t>RESILIENT SMEs IN </a:t>
            </a:r>
          </a:p>
          <a:p>
            <a:pPr>
              <a:lnSpc>
                <a:spcPct val="120000"/>
              </a:lnSpc>
            </a:pPr>
            <a:r>
              <a:rPr lang="en-US" sz="1400" b="1">
                <a:solidFill>
                  <a:srgbClr val="0000FF"/>
                </a:solidFill>
              </a:rPr>
              <a:t>ADVANCED TECH AREAS </a:t>
            </a:r>
          </a:p>
          <a:p>
            <a:pPr>
              <a:lnSpc>
                <a:spcPct val="120000"/>
              </a:lnSpc>
            </a:pPr>
            <a:endParaRPr lang="en-US" sz="1400" b="1">
              <a:solidFill>
                <a:srgbClr val="0000FF"/>
              </a:solidFill>
            </a:endParaRPr>
          </a:p>
          <a:p>
            <a:pPr>
              <a:lnSpc>
                <a:spcPct val="120000"/>
              </a:lnSpc>
            </a:pPr>
            <a:r>
              <a:rPr lang="en-US" sz="1400" b="1">
                <a:solidFill>
                  <a:srgbClr val="0000FF"/>
                </a:solidFill>
              </a:rPr>
              <a:t>TO INCREASE SME </a:t>
            </a:r>
          </a:p>
          <a:p>
            <a:pPr>
              <a:lnSpc>
                <a:spcPct val="120000"/>
              </a:lnSpc>
            </a:pPr>
            <a:r>
              <a:rPr lang="en-US" sz="1400" b="1">
                <a:solidFill>
                  <a:srgbClr val="0000FF"/>
                </a:solidFill>
              </a:rPr>
              <a:t>CONTRIBUTION </a:t>
            </a:r>
          </a:p>
          <a:p>
            <a:pPr>
              <a:lnSpc>
                <a:spcPct val="120000"/>
              </a:lnSpc>
            </a:pPr>
            <a:r>
              <a:rPr lang="en-US" sz="1400" b="1">
                <a:solidFill>
                  <a:srgbClr val="0000FF"/>
                </a:solidFill>
              </a:rPr>
              <a:t>TO DEFENCE R&amp;D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160"/>
          <p:cNvSpPr txBox="1">
            <a:spLocks noChangeArrowheads="1"/>
          </p:cNvSpPr>
          <p:nvPr/>
        </p:nvSpPr>
        <p:spPr bwMode="auto">
          <a:xfrm>
            <a:off x="838200" y="228600"/>
            <a:ext cx="754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SMEs- THE ROAD AHEAD</a:t>
            </a:r>
            <a:endParaRPr lang="en-US" sz="2400" u="sng" dirty="0" smtClean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itchFamily="34" charset="0"/>
            </a:endParaRPr>
          </a:p>
        </p:txBody>
      </p:sp>
      <p:sp>
        <p:nvSpPr>
          <p:cNvPr id="24579" name="Rectangle 1027"/>
          <p:cNvSpPr>
            <a:spLocks noChangeArrowheads="1"/>
          </p:cNvSpPr>
          <p:nvPr/>
        </p:nvSpPr>
        <p:spPr bwMode="auto">
          <a:xfrm>
            <a:off x="228600" y="762000"/>
            <a:ext cx="8610600" cy="54864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Text Box 1028"/>
          <p:cNvSpPr txBox="1">
            <a:spLocks noChangeArrowheads="1"/>
          </p:cNvSpPr>
          <p:nvPr/>
        </p:nvSpPr>
        <p:spPr bwMode="auto">
          <a:xfrm>
            <a:off x="304800" y="1143000"/>
            <a:ext cx="8610600" cy="4732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500" b="1" dirty="0">
                <a:solidFill>
                  <a:srgbClr val="0000FF"/>
                </a:solidFill>
                <a:cs typeface="Times New Roman" pitchFamily="18" charset="0"/>
              </a:rPr>
              <a:t> Think Big </a:t>
            </a:r>
            <a:r>
              <a:rPr lang="en-US" sz="1500" b="1" dirty="0">
                <a:solidFill>
                  <a:srgbClr val="0000FF"/>
                </a:solidFill>
                <a:latin typeface="Calibri" pitchFamily="34" charset="0"/>
                <a:cs typeface="Times New Roman" pitchFamily="18" charset="0"/>
              </a:rPr>
              <a:t>–</a:t>
            </a:r>
            <a:r>
              <a:rPr lang="en-US" sz="1500" b="1" dirty="0">
                <a:solidFill>
                  <a:srgbClr val="0000FF"/>
                </a:solidFill>
                <a:cs typeface="Times New Roman" pitchFamily="18" charset="0"/>
              </a:rPr>
              <a:t> Projects </a:t>
            </a:r>
            <a:r>
              <a:rPr lang="en-US" sz="1500" b="1" dirty="0" smtClean="0">
                <a:solidFill>
                  <a:srgbClr val="0000FF"/>
                </a:solidFill>
                <a:cs typeface="Times New Roman" pitchFamily="18" charset="0"/>
              </a:rPr>
              <a:t>with </a:t>
            </a:r>
            <a:r>
              <a:rPr lang="en-US" sz="1500" b="1" dirty="0">
                <a:solidFill>
                  <a:srgbClr val="0000FF"/>
                </a:solidFill>
                <a:cs typeface="Times New Roman" pitchFamily="18" charset="0"/>
              </a:rPr>
              <a:t>l</a:t>
            </a:r>
            <a:r>
              <a:rPr lang="en-US" sz="1500" b="1" dirty="0" smtClean="0">
                <a:solidFill>
                  <a:srgbClr val="0000FF"/>
                </a:solidFill>
                <a:cs typeface="Times New Roman" pitchFamily="18" charset="0"/>
              </a:rPr>
              <a:t>arger </a:t>
            </a:r>
            <a:r>
              <a:rPr lang="en-US" sz="1500" b="1" dirty="0">
                <a:solidFill>
                  <a:srgbClr val="0000FF"/>
                </a:solidFill>
                <a:cs typeface="Times New Roman" pitchFamily="18" charset="0"/>
              </a:rPr>
              <a:t>r</a:t>
            </a:r>
            <a:r>
              <a:rPr lang="en-US" sz="1500" b="1" dirty="0" smtClean="0">
                <a:solidFill>
                  <a:srgbClr val="0000FF"/>
                </a:solidFill>
                <a:cs typeface="Times New Roman" pitchFamily="18" charset="0"/>
              </a:rPr>
              <a:t>esults </a:t>
            </a:r>
            <a:r>
              <a:rPr lang="en-US" sz="1500" b="1" dirty="0">
                <a:solidFill>
                  <a:srgbClr val="0000FF"/>
                </a:solidFill>
                <a:cs typeface="Times New Roman" pitchFamily="18" charset="0"/>
              </a:rPr>
              <a:t>and </a:t>
            </a:r>
            <a:r>
              <a:rPr lang="en-US" sz="1500" b="1" dirty="0" smtClean="0">
                <a:solidFill>
                  <a:srgbClr val="0000FF"/>
                </a:solidFill>
                <a:cs typeface="Times New Roman" pitchFamily="18" charset="0"/>
              </a:rPr>
              <a:t>significant </a:t>
            </a:r>
            <a:r>
              <a:rPr lang="en-US" sz="1500" b="1" dirty="0">
                <a:solidFill>
                  <a:srgbClr val="0000FF"/>
                </a:solidFill>
                <a:cs typeface="Times New Roman" pitchFamily="18" charset="0"/>
              </a:rPr>
              <a:t>i</a:t>
            </a:r>
            <a:r>
              <a:rPr lang="en-US" sz="1500" b="1" dirty="0" smtClean="0">
                <a:solidFill>
                  <a:srgbClr val="0000FF"/>
                </a:solidFill>
                <a:cs typeface="Times New Roman" pitchFamily="18" charset="0"/>
              </a:rPr>
              <a:t>mpact </a:t>
            </a:r>
            <a:r>
              <a:rPr lang="en-US" sz="1500" b="1" dirty="0">
                <a:solidFill>
                  <a:srgbClr val="0000FF"/>
                </a:solidFill>
                <a:cs typeface="Times New Roman" pitchFamily="18" charset="0"/>
              </a:rPr>
              <a:t>on </a:t>
            </a:r>
            <a:r>
              <a:rPr lang="en-US" sz="1500" b="1" dirty="0" smtClean="0">
                <a:solidFill>
                  <a:srgbClr val="0000FF"/>
                </a:solidFill>
                <a:cs typeface="Times New Roman" pitchFamily="18" charset="0"/>
              </a:rPr>
              <a:t>the </a:t>
            </a:r>
            <a:r>
              <a:rPr lang="en-US" sz="1500" b="1" dirty="0">
                <a:solidFill>
                  <a:srgbClr val="0000FF"/>
                </a:solidFill>
                <a:cs typeface="Times New Roman" pitchFamily="18" charset="0"/>
              </a:rPr>
              <a:t>e</a:t>
            </a:r>
            <a:r>
              <a:rPr lang="en-US" sz="1500" b="1" dirty="0" smtClean="0">
                <a:solidFill>
                  <a:srgbClr val="0000FF"/>
                </a:solidFill>
                <a:cs typeface="Times New Roman" pitchFamily="18" charset="0"/>
              </a:rPr>
              <a:t>conomy</a:t>
            </a:r>
            <a:endParaRPr lang="en-US" sz="1500" b="1" dirty="0">
              <a:solidFill>
                <a:srgbClr val="0000FF"/>
              </a:solidFill>
              <a:latin typeface="Calibri" pitchFamily="34" charset="0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500" b="1" dirty="0">
                <a:solidFill>
                  <a:srgbClr val="0000FF"/>
                </a:solidFill>
                <a:cs typeface="Times New Roman" pitchFamily="18" charset="0"/>
              </a:rPr>
              <a:t> Think differently </a:t>
            </a:r>
            <a:r>
              <a:rPr lang="en-US" sz="1500" b="1" dirty="0">
                <a:solidFill>
                  <a:srgbClr val="0000FF"/>
                </a:solidFill>
                <a:latin typeface="Calibri" pitchFamily="34" charset="0"/>
                <a:cs typeface="Times New Roman" pitchFamily="18" charset="0"/>
              </a:rPr>
              <a:t>–</a:t>
            </a:r>
            <a:r>
              <a:rPr lang="en-US" sz="1500" b="1" dirty="0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en-US" sz="1500" b="1" dirty="0" smtClean="0">
                <a:solidFill>
                  <a:srgbClr val="0000FF"/>
                </a:solidFill>
                <a:cs typeface="Times New Roman" pitchFamily="18" charset="0"/>
              </a:rPr>
              <a:t>Significant</a:t>
            </a:r>
            <a:r>
              <a:rPr lang="en-US" sz="1500" b="1" dirty="0">
                <a:solidFill>
                  <a:srgbClr val="0000FF"/>
                </a:solidFill>
                <a:cs typeface="Times New Roman" pitchFamily="18" charset="0"/>
              </a:rPr>
              <a:t>, complementary, </a:t>
            </a:r>
            <a:r>
              <a:rPr lang="en-US" sz="1500" b="1" dirty="0">
                <a:solidFill>
                  <a:srgbClr val="FF0000"/>
                </a:solidFill>
                <a:cs typeface="Times New Roman" pitchFamily="18" charset="0"/>
              </a:rPr>
              <a:t>v</a:t>
            </a:r>
            <a:r>
              <a:rPr lang="en-US" sz="1500" b="1" dirty="0" smtClean="0">
                <a:solidFill>
                  <a:srgbClr val="FF0000"/>
                </a:solidFill>
                <a:cs typeface="Times New Roman" pitchFamily="18" charset="0"/>
              </a:rPr>
              <a:t>alue </a:t>
            </a:r>
            <a:r>
              <a:rPr lang="en-US" sz="1500" b="1" dirty="0">
                <a:solidFill>
                  <a:srgbClr val="FF0000"/>
                </a:solidFill>
                <a:cs typeface="Times New Roman" pitchFamily="18" charset="0"/>
              </a:rPr>
              <a:t>a</a:t>
            </a:r>
            <a:r>
              <a:rPr lang="en-US" sz="1500" b="1" dirty="0" smtClean="0">
                <a:solidFill>
                  <a:srgbClr val="FF0000"/>
                </a:solidFill>
                <a:cs typeface="Times New Roman" pitchFamily="18" charset="0"/>
              </a:rPr>
              <a:t>ddition </a:t>
            </a:r>
            <a:r>
              <a:rPr lang="en-US" sz="1500" b="1" dirty="0">
                <a:solidFill>
                  <a:srgbClr val="FF0000"/>
                </a:solidFill>
                <a:cs typeface="Times New Roman" pitchFamily="18" charset="0"/>
              </a:rPr>
              <a:t>t</a:t>
            </a:r>
            <a:r>
              <a:rPr lang="en-US" sz="1500" b="1" dirty="0" smtClean="0">
                <a:solidFill>
                  <a:srgbClr val="FF0000"/>
                </a:solidFill>
                <a:cs typeface="Times New Roman" pitchFamily="18" charset="0"/>
              </a:rPr>
              <a:t>o </a:t>
            </a:r>
            <a:r>
              <a:rPr lang="en-US" sz="1500" b="1" dirty="0">
                <a:solidFill>
                  <a:srgbClr val="FF0000"/>
                </a:solidFill>
                <a:cs typeface="Times New Roman" pitchFamily="18" charset="0"/>
              </a:rPr>
              <a:t>e</a:t>
            </a:r>
            <a:r>
              <a:rPr lang="en-US" sz="1500" b="1" dirty="0" smtClean="0">
                <a:solidFill>
                  <a:srgbClr val="FF0000"/>
                </a:solidFill>
                <a:cs typeface="Times New Roman" pitchFamily="18" charset="0"/>
              </a:rPr>
              <a:t>xisting  </a:t>
            </a:r>
            <a:r>
              <a:rPr lang="en-US" sz="1500" b="1" dirty="0">
                <a:solidFill>
                  <a:srgbClr val="FF0000"/>
                </a:solidFill>
                <a:cs typeface="Times New Roman" pitchFamily="18" charset="0"/>
              </a:rPr>
              <a:t>R&amp;D </a:t>
            </a:r>
            <a:r>
              <a:rPr lang="en-US" sz="1500" b="1" dirty="0" smtClean="0">
                <a:solidFill>
                  <a:srgbClr val="FF0000"/>
                </a:solidFill>
                <a:cs typeface="Times New Roman" pitchFamily="18" charset="0"/>
              </a:rPr>
              <a:t>program</a:t>
            </a:r>
            <a:endParaRPr lang="en-US" sz="1500" b="1" dirty="0">
              <a:solidFill>
                <a:srgbClr val="FF0000"/>
              </a:solidFill>
              <a:latin typeface="Calibri" pitchFamily="34" charset="0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500" b="1" dirty="0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en-US" sz="1500" b="1" dirty="0">
                <a:solidFill>
                  <a:srgbClr val="FF0000"/>
                </a:solidFill>
                <a:cs typeface="Times New Roman" pitchFamily="18" charset="0"/>
              </a:rPr>
              <a:t>Transform to become </a:t>
            </a:r>
            <a:r>
              <a:rPr lang="en-US" sz="1500" b="1" dirty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–</a:t>
            </a:r>
            <a:r>
              <a:rPr lang="en-US" sz="1500" b="1" dirty="0">
                <a:solidFill>
                  <a:srgbClr val="FF0000"/>
                </a:solidFill>
                <a:cs typeface="Times New Roman" pitchFamily="18" charset="0"/>
              </a:rPr>
              <a:t> Knowledge based SMEs </a:t>
            </a:r>
            <a:r>
              <a:rPr lang="en-US" sz="1500" b="1" dirty="0" smtClean="0">
                <a:solidFill>
                  <a:srgbClr val="FF0000"/>
                </a:solidFill>
                <a:cs typeface="Times New Roman" pitchFamily="18" charset="0"/>
              </a:rPr>
              <a:t>– </a:t>
            </a:r>
            <a:r>
              <a:rPr lang="en-US" sz="1500" b="1" dirty="0" smtClean="0">
                <a:solidFill>
                  <a:schemeClr val="tx2"/>
                </a:solidFill>
                <a:cs typeface="Times New Roman" pitchFamily="18" charset="0"/>
              </a:rPr>
              <a:t>Create, hold and develop based on  its own IP</a:t>
            </a:r>
          </a:p>
          <a:p>
            <a:pPr eaLnBrk="1" hangingPunct="1">
              <a:lnSpc>
                <a:spcPct val="120000"/>
              </a:lnSpc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500" b="1" dirty="0" smtClean="0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en-US" sz="1500" b="1" dirty="0">
                <a:solidFill>
                  <a:srgbClr val="0000FF"/>
                </a:solidFill>
                <a:cs typeface="Times New Roman" pitchFamily="18" charset="0"/>
              </a:rPr>
              <a:t>Establish </a:t>
            </a:r>
            <a:r>
              <a:rPr lang="en-US" sz="1500" b="1" dirty="0">
                <a:solidFill>
                  <a:srgbClr val="FF0000"/>
                </a:solidFill>
                <a:cs typeface="Times New Roman" pitchFamily="18" charset="0"/>
              </a:rPr>
              <a:t>‘SMEs Based  Innovation Research ‘ </a:t>
            </a:r>
            <a:r>
              <a:rPr lang="en-US" sz="1500" b="1" dirty="0">
                <a:solidFill>
                  <a:srgbClr val="0000FF"/>
                </a:solidFill>
                <a:latin typeface="Calibri" pitchFamily="34" charset="0"/>
                <a:cs typeface="Times New Roman" pitchFamily="18" charset="0"/>
              </a:rPr>
              <a:t>–</a:t>
            </a:r>
            <a:r>
              <a:rPr lang="en-US" sz="1500" b="1" dirty="0">
                <a:solidFill>
                  <a:srgbClr val="0000FF"/>
                </a:solidFill>
                <a:cs typeface="Times New Roman" pitchFamily="18" charset="0"/>
              </a:rPr>
              <a:t> Funding by PPP and by </a:t>
            </a:r>
            <a:r>
              <a:rPr lang="en-US" sz="1500" b="1" dirty="0" err="1">
                <a:solidFill>
                  <a:srgbClr val="0000FF"/>
                </a:solidFill>
                <a:cs typeface="Times New Roman" pitchFamily="18" charset="0"/>
              </a:rPr>
              <a:t>Govt</a:t>
            </a:r>
            <a:r>
              <a:rPr lang="en-US" sz="1500" b="1" dirty="0">
                <a:solidFill>
                  <a:srgbClr val="0000FF"/>
                </a:solidFill>
                <a:cs typeface="Times New Roman" pitchFamily="18" charset="0"/>
              </a:rPr>
              <a:t> to work </a:t>
            </a:r>
          </a:p>
          <a:p>
            <a:pPr eaLnBrk="1" hangingPunct="1">
              <a:lnSpc>
                <a:spcPct val="120000"/>
              </a:lnSpc>
            </a:pPr>
            <a:r>
              <a:rPr lang="en-US" sz="1500" b="1" dirty="0">
                <a:solidFill>
                  <a:srgbClr val="0000FF"/>
                </a:solidFill>
                <a:cs typeface="Times New Roman" pitchFamily="18" charset="0"/>
              </a:rPr>
              <a:t>    in  special areas, disciplines and technology areas</a:t>
            </a:r>
            <a:endParaRPr lang="en-US" sz="1500" b="1" dirty="0">
              <a:solidFill>
                <a:srgbClr val="0000FF"/>
              </a:solidFill>
              <a:latin typeface="Calibri" pitchFamily="34" charset="0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500" b="1" dirty="0">
                <a:solidFill>
                  <a:srgbClr val="0000FF"/>
                </a:solidFill>
                <a:cs typeface="Times New Roman" pitchFamily="18" charset="0"/>
              </a:rPr>
              <a:t> Establish sector specific /industry specific </a:t>
            </a:r>
            <a:r>
              <a:rPr lang="en-US" sz="1500" b="1" dirty="0">
                <a:solidFill>
                  <a:srgbClr val="0000FF"/>
                </a:solidFill>
                <a:latin typeface="Calibri" pitchFamily="34" charset="0"/>
                <a:cs typeface="Times New Roman" pitchFamily="18" charset="0"/>
              </a:rPr>
              <a:t>‘</a:t>
            </a:r>
            <a:r>
              <a:rPr lang="en-US" sz="1500" b="1" dirty="0">
                <a:solidFill>
                  <a:srgbClr val="0000FF"/>
                </a:solidFill>
                <a:cs typeface="Times New Roman" pitchFamily="18" charset="0"/>
              </a:rPr>
              <a:t>society of SMEs</a:t>
            </a:r>
            <a:r>
              <a:rPr lang="en-US" sz="1500" b="1" dirty="0">
                <a:solidFill>
                  <a:srgbClr val="0000FF"/>
                </a:solidFill>
                <a:latin typeface="Calibri" pitchFamily="34" charset="0"/>
                <a:cs typeface="Times New Roman" pitchFamily="18" charset="0"/>
              </a:rPr>
              <a:t>’</a:t>
            </a:r>
            <a:r>
              <a:rPr lang="en-US" sz="1500" b="1" dirty="0">
                <a:solidFill>
                  <a:srgbClr val="0000FF"/>
                </a:solidFill>
                <a:cs typeface="Times New Roman" pitchFamily="18" charset="0"/>
              </a:rPr>
              <a:t>  with feasibility to work as </a:t>
            </a:r>
          </a:p>
          <a:p>
            <a:pPr eaLnBrk="1" hangingPunct="1">
              <a:lnSpc>
                <a:spcPct val="120000"/>
              </a:lnSpc>
            </a:pPr>
            <a:r>
              <a:rPr lang="en-US" sz="1500" b="1" dirty="0">
                <a:solidFill>
                  <a:srgbClr val="0000FF"/>
                </a:solidFill>
                <a:cs typeface="Times New Roman" pitchFamily="18" charset="0"/>
              </a:rPr>
              <a:t>    a </a:t>
            </a:r>
            <a:r>
              <a:rPr lang="en-US" sz="1500" b="1" dirty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‘</a:t>
            </a:r>
            <a:r>
              <a:rPr lang="en-US" sz="1500" b="1" dirty="0">
                <a:solidFill>
                  <a:srgbClr val="FF0000"/>
                </a:solidFill>
                <a:cs typeface="Times New Roman" pitchFamily="18" charset="0"/>
              </a:rPr>
              <a:t>Network System</a:t>
            </a:r>
            <a:r>
              <a:rPr lang="en-US" sz="1500" b="1" dirty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’</a:t>
            </a:r>
            <a:r>
              <a:rPr lang="en-US" sz="15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1500" b="1" dirty="0">
                <a:solidFill>
                  <a:srgbClr val="0000FF"/>
                </a:solidFill>
                <a:cs typeface="Times New Roman" pitchFamily="18" charset="0"/>
              </a:rPr>
              <a:t>and compete  for large and bigger </a:t>
            </a:r>
            <a:r>
              <a:rPr lang="en-US" sz="1500" b="1" dirty="0" smtClean="0">
                <a:solidFill>
                  <a:srgbClr val="0000FF"/>
                </a:solidFill>
                <a:cs typeface="Times New Roman" pitchFamily="18" charset="0"/>
              </a:rPr>
              <a:t>assignments</a:t>
            </a:r>
            <a:endParaRPr lang="en-US" sz="1500" b="1" dirty="0">
              <a:solidFill>
                <a:srgbClr val="0000FF"/>
              </a:solidFill>
              <a:latin typeface="Calibri" pitchFamily="34" charset="0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500" b="1" dirty="0">
                <a:solidFill>
                  <a:srgbClr val="0000FF"/>
                </a:solidFill>
                <a:cs typeface="Times New Roman" pitchFamily="18" charset="0"/>
              </a:rPr>
              <a:t> Clear and simple </a:t>
            </a:r>
            <a:r>
              <a:rPr lang="en-US" sz="1500" b="1" dirty="0">
                <a:solidFill>
                  <a:srgbClr val="FF0000"/>
                </a:solidFill>
                <a:cs typeface="Times New Roman" pitchFamily="18" charset="0"/>
              </a:rPr>
              <a:t>IPR rules, procedures </a:t>
            </a:r>
            <a:r>
              <a:rPr lang="en-US" sz="1500" b="1" dirty="0">
                <a:solidFill>
                  <a:srgbClr val="0000FF"/>
                </a:solidFill>
                <a:cs typeface="Times New Roman" pitchFamily="18" charset="0"/>
              </a:rPr>
              <a:t>and government assistance</a:t>
            </a:r>
            <a:endParaRPr lang="en-US" sz="1500" b="1" dirty="0">
              <a:solidFill>
                <a:srgbClr val="0000FF"/>
              </a:solidFill>
              <a:latin typeface="Calibri" pitchFamily="34" charset="0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500" b="1" dirty="0">
                <a:solidFill>
                  <a:srgbClr val="0000FF"/>
                </a:solidFill>
                <a:cs typeface="Times New Roman" pitchFamily="18" charset="0"/>
              </a:rPr>
              <a:t> Prepare for </a:t>
            </a:r>
            <a:r>
              <a:rPr lang="en-US" sz="1500" b="1" dirty="0" err="1">
                <a:solidFill>
                  <a:srgbClr val="0000FF"/>
                </a:solidFill>
                <a:cs typeface="Times New Roman" pitchFamily="18" charset="0"/>
              </a:rPr>
              <a:t>globalised</a:t>
            </a:r>
            <a:r>
              <a:rPr lang="en-US" sz="1500" b="1" dirty="0">
                <a:solidFill>
                  <a:srgbClr val="0000FF"/>
                </a:solidFill>
                <a:cs typeface="Times New Roman" pitchFamily="18" charset="0"/>
              </a:rPr>
              <a:t> ‘</a:t>
            </a:r>
            <a:r>
              <a:rPr lang="en-US" sz="1500" b="1" dirty="0">
                <a:solidFill>
                  <a:srgbClr val="FF0000"/>
                </a:solidFill>
                <a:cs typeface="Times New Roman" pitchFamily="18" charset="0"/>
              </a:rPr>
              <a:t>Demanding Customer</a:t>
            </a:r>
            <a:r>
              <a:rPr lang="en-US" sz="1500" b="1" dirty="0">
                <a:solidFill>
                  <a:srgbClr val="0000FF"/>
                </a:solidFill>
                <a:cs typeface="Times New Roman" pitchFamily="18" charset="0"/>
              </a:rPr>
              <a:t>’ environment</a:t>
            </a:r>
            <a:endParaRPr lang="en-US" sz="1500" b="1" dirty="0">
              <a:solidFill>
                <a:srgbClr val="0000FF"/>
              </a:solidFill>
              <a:latin typeface="Calibri" pitchFamily="34" charset="0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500" b="1" dirty="0">
                <a:solidFill>
                  <a:srgbClr val="0000FF"/>
                </a:solidFill>
                <a:cs typeface="Times New Roman" pitchFamily="18" charset="0"/>
              </a:rPr>
              <a:t> Integrate </a:t>
            </a:r>
            <a:r>
              <a:rPr lang="en-US" sz="1500" b="1" dirty="0">
                <a:solidFill>
                  <a:srgbClr val="FF0000"/>
                </a:solidFill>
                <a:cs typeface="Times New Roman" pitchFamily="18" charset="0"/>
              </a:rPr>
              <a:t>‘Internet, IT and e-Commerce’  </a:t>
            </a:r>
            <a:r>
              <a:rPr lang="en-US" sz="1500" b="1" dirty="0">
                <a:solidFill>
                  <a:srgbClr val="0000FF"/>
                </a:solidFill>
                <a:cs typeface="Times New Roman" pitchFamily="18" charset="0"/>
              </a:rPr>
              <a:t>into SME operations</a:t>
            </a:r>
            <a:endParaRPr lang="en-US" sz="1500" b="1" dirty="0">
              <a:solidFill>
                <a:srgbClr val="0000FF"/>
              </a:solidFill>
              <a:latin typeface="Calibri" pitchFamily="34" charset="0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500" b="1" dirty="0">
                <a:solidFill>
                  <a:srgbClr val="0000FF"/>
                </a:solidFill>
                <a:cs typeface="Times New Roman" pitchFamily="18" charset="0"/>
              </a:rPr>
              <a:t> Develop competitiveness, improve productivity through  ‘</a:t>
            </a:r>
            <a:r>
              <a:rPr lang="en-US" sz="1500" b="1" dirty="0">
                <a:solidFill>
                  <a:srgbClr val="FF0000"/>
                </a:solidFill>
                <a:cs typeface="Times New Roman" pitchFamily="18" charset="0"/>
              </a:rPr>
              <a:t>Entrepreneurial Leadership</a:t>
            </a:r>
            <a:r>
              <a:rPr lang="en-US" sz="1500" b="1" dirty="0">
                <a:solidFill>
                  <a:srgbClr val="0000FF"/>
                </a:solidFill>
                <a:cs typeface="Times New Roman" pitchFamily="18" charset="0"/>
              </a:rPr>
              <a:t>.’</a:t>
            </a:r>
            <a:endParaRPr lang="en-US" sz="1500" b="1" dirty="0">
              <a:solidFill>
                <a:srgbClr val="0000FF"/>
              </a:solidFill>
              <a:latin typeface="Calibri" pitchFamily="34" charset="0"/>
              <a:cs typeface="Times New Roman" pitchFamily="18" charset="0"/>
            </a:endParaRPr>
          </a:p>
          <a:p>
            <a:pPr eaLnBrk="1" hangingPunct="1">
              <a:lnSpc>
                <a:spcPct val="120000"/>
              </a:lnSpc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500" b="1" dirty="0">
                <a:solidFill>
                  <a:srgbClr val="0000FF"/>
                </a:solidFill>
                <a:cs typeface="Times New Roman" pitchFamily="18" charset="0"/>
              </a:rPr>
              <a:t> Prepare for ‘</a:t>
            </a:r>
            <a:r>
              <a:rPr lang="en-US" sz="1500" b="1" dirty="0">
                <a:solidFill>
                  <a:srgbClr val="FF0000"/>
                </a:solidFill>
                <a:cs typeface="Times New Roman" pitchFamily="18" charset="0"/>
              </a:rPr>
              <a:t>Foreign Tie Ups and FDI’ </a:t>
            </a:r>
            <a:r>
              <a:rPr lang="en-US" sz="1500" b="1" dirty="0">
                <a:solidFill>
                  <a:srgbClr val="0000FF"/>
                </a:solidFill>
                <a:cs typeface="Times New Roman" pitchFamily="18" charset="0"/>
              </a:rPr>
              <a:t> flows.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381000" y="2133600"/>
            <a:ext cx="8534400" cy="4038600"/>
          </a:xfrm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2800" b="1" dirty="0" smtClean="0">
                <a:solidFill>
                  <a:srgbClr val="0070C0"/>
                </a:solidFill>
              </a:rPr>
              <a:t>To boost the interaction, we plan:</a:t>
            </a:r>
            <a:br>
              <a:rPr lang="en-US" sz="2800" b="1" dirty="0" smtClean="0">
                <a:solidFill>
                  <a:srgbClr val="0070C0"/>
                </a:solidFill>
              </a:rPr>
            </a:br>
            <a:r>
              <a:rPr lang="en-US" sz="2700" dirty="0" smtClean="0">
                <a:solidFill>
                  <a:srgbClr val="0070C0"/>
                </a:solidFill>
              </a:rPr>
              <a:t/>
            </a:r>
            <a:br>
              <a:rPr lang="en-US" sz="2700" dirty="0" smtClean="0">
                <a:solidFill>
                  <a:srgbClr val="0070C0"/>
                </a:solidFill>
              </a:rPr>
            </a:br>
            <a:r>
              <a:rPr lang="en-US" sz="2700" dirty="0" smtClean="0">
                <a:solidFill>
                  <a:srgbClr val="0070C0"/>
                </a:solidFill>
              </a:rPr>
              <a:t>	</a:t>
            </a:r>
            <a:r>
              <a:rPr lang="en-US" sz="2700" b="1" dirty="0" smtClean="0">
                <a:solidFill>
                  <a:srgbClr val="C00000"/>
                </a:solidFill>
              </a:rPr>
              <a:t>*  To set up more centers of excellence in the area of</a:t>
            </a:r>
            <a:br>
              <a:rPr lang="en-US" sz="2700" b="1" dirty="0" smtClean="0">
                <a:solidFill>
                  <a:srgbClr val="C00000"/>
                </a:solidFill>
              </a:rPr>
            </a:br>
            <a:r>
              <a:rPr lang="en-US" sz="2700" b="1" dirty="0" smtClean="0">
                <a:solidFill>
                  <a:srgbClr val="C00000"/>
                </a:solidFill>
              </a:rPr>
              <a:t> 	     cutting age technologies             </a:t>
            </a:r>
            <a:br>
              <a:rPr lang="en-US" sz="2700" b="1" dirty="0" smtClean="0">
                <a:solidFill>
                  <a:srgbClr val="C00000"/>
                </a:solidFill>
              </a:rPr>
            </a:br>
            <a:r>
              <a:rPr lang="en-US" sz="2700" b="1" dirty="0" smtClean="0">
                <a:solidFill>
                  <a:srgbClr val="C00000"/>
                </a:solidFill>
              </a:rPr>
              <a:t>	</a:t>
            </a:r>
            <a:br>
              <a:rPr lang="en-US" sz="2700" b="1" dirty="0" smtClean="0">
                <a:solidFill>
                  <a:srgbClr val="C00000"/>
                </a:solidFill>
              </a:rPr>
            </a:br>
            <a:r>
              <a:rPr lang="en-US" sz="2700" b="1" dirty="0" smtClean="0">
                <a:solidFill>
                  <a:srgbClr val="C00000"/>
                </a:solidFill>
              </a:rPr>
              <a:t>              * Support Active collaboration and research linkages with 	     foreign universities and international organizations. </a:t>
            </a:r>
            <a:br>
              <a:rPr lang="en-US" sz="2700" b="1" dirty="0" smtClean="0">
                <a:solidFill>
                  <a:srgbClr val="C00000"/>
                </a:solidFill>
              </a:rPr>
            </a:br>
            <a:r>
              <a:rPr lang="en-US" sz="2700" b="1" dirty="0" smtClean="0">
                <a:solidFill>
                  <a:srgbClr val="C00000"/>
                </a:solidFill>
              </a:rPr>
              <a:t/>
            </a:r>
            <a:br>
              <a:rPr lang="en-US" sz="2700" b="1" dirty="0" smtClean="0">
                <a:solidFill>
                  <a:srgbClr val="C00000"/>
                </a:solidFill>
              </a:rPr>
            </a:br>
            <a:r>
              <a:rPr lang="en-US" sz="2700" b="1" dirty="0" smtClean="0">
                <a:solidFill>
                  <a:srgbClr val="C00000"/>
                </a:solidFill>
              </a:rPr>
              <a:t>	*  To establish DRDO Chairs at Academic Institutions</a:t>
            </a:r>
            <a:br>
              <a:rPr lang="en-US" sz="2700" b="1" dirty="0" smtClean="0">
                <a:solidFill>
                  <a:srgbClr val="C00000"/>
                </a:solidFill>
              </a:rPr>
            </a:br>
            <a:r>
              <a:rPr lang="en-US" sz="2700" b="1" dirty="0" smtClean="0">
                <a:solidFill>
                  <a:srgbClr val="C00000"/>
                </a:solidFill>
              </a:rPr>
              <a:t/>
            </a:r>
            <a:br>
              <a:rPr lang="en-US" sz="2700" b="1" dirty="0" smtClean="0">
                <a:solidFill>
                  <a:srgbClr val="C00000"/>
                </a:solidFill>
              </a:rPr>
            </a:br>
            <a:r>
              <a:rPr lang="en-US" sz="2700" b="1" dirty="0" smtClean="0">
                <a:solidFill>
                  <a:srgbClr val="C00000"/>
                </a:solidFill>
              </a:rPr>
              <a:t>              * Scientist-Academia Exchange program</a:t>
            </a:r>
            <a:endParaRPr lang="en-US" sz="2700" b="1" dirty="0" smtClean="0">
              <a:solidFill>
                <a:srgbClr val="0070C0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533400" y="381000"/>
            <a:ext cx="8229600" cy="914400"/>
          </a:xfrm>
          <a:prstGeom prst="rect">
            <a:avLst/>
          </a:prstGeom>
        </p:spPr>
        <p:txBody>
          <a:bodyPr anchor="ctr">
            <a:norm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Academia Partnership Future Initiatives</a:t>
            </a:r>
            <a:endParaRPr lang="en-US" sz="3200" dirty="0" smtClean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sz="8000" b="1" u="sng" smtClean="0">
                <a:solidFill>
                  <a:srgbClr val="00B050"/>
                </a:solidFill>
              </a:rPr>
              <a:t>THANK YOU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0"/>
            <a:ext cx="8258175" cy="1143000"/>
          </a:xfrm>
        </p:spPr>
        <p:txBody>
          <a:bodyPr lIns="45720" rIns="45720"/>
          <a:lstStyle/>
          <a:p>
            <a:pPr eaLnBrk="1" hangingPunct="1"/>
            <a:r>
              <a:rPr lang="en-US" sz="2800" b="1" smtClean="0"/>
              <a:t>DRDO TECHNOLOGY INITIATIVES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833563" y="1357313"/>
            <a:ext cx="6853237" cy="4525962"/>
          </a:xfrm>
        </p:spPr>
        <p:txBody>
          <a:bodyPr rtlCol="0">
            <a:normAutofit fontScale="92500" lnSpcReduction="10000"/>
          </a:bodyPr>
          <a:lstStyle/>
          <a:p>
            <a:pPr marL="457200" indent="-420688" eaLnBrk="1" fontAlgn="auto" hangingPunct="1">
              <a:spcAft>
                <a:spcPts val="0"/>
              </a:spcAft>
              <a:buClr>
                <a:srgbClr val="C00000"/>
              </a:buClr>
              <a:defRPr/>
            </a:pPr>
            <a:r>
              <a:rPr lang="en-US" sz="2600" dirty="0" smtClean="0"/>
              <a:t>Aeronautics</a:t>
            </a:r>
          </a:p>
          <a:p>
            <a:pPr marL="457200" indent="-420688" eaLnBrk="1" fontAlgn="auto" hangingPunct="1">
              <a:spcAft>
                <a:spcPts val="0"/>
              </a:spcAft>
              <a:buClr>
                <a:srgbClr val="C00000"/>
              </a:buClr>
              <a:defRPr/>
            </a:pPr>
            <a:r>
              <a:rPr lang="en-US" sz="2600" dirty="0" smtClean="0"/>
              <a:t>Space Security</a:t>
            </a:r>
          </a:p>
          <a:p>
            <a:pPr marL="457200" indent="-420688" eaLnBrk="1" fontAlgn="auto" hangingPunct="1">
              <a:spcAft>
                <a:spcPts val="0"/>
              </a:spcAft>
              <a:buClr>
                <a:srgbClr val="C00000"/>
              </a:buClr>
              <a:defRPr/>
            </a:pPr>
            <a:r>
              <a:rPr lang="en-US" sz="2600" dirty="0" smtClean="0"/>
              <a:t>Naval and Deep-sea Operations</a:t>
            </a:r>
          </a:p>
          <a:p>
            <a:pPr marL="457200" indent="-420688" eaLnBrk="1" fontAlgn="auto" hangingPunct="1">
              <a:spcAft>
                <a:spcPts val="0"/>
              </a:spcAft>
              <a:buClr>
                <a:srgbClr val="C00000"/>
              </a:buClr>
              <a:defRPr/>
            </a:pPr>
            <a:r>
              <a:rPr lang="en-US" sz="2600" dirty="0" smtClean="0"/>
              <a:t>DE Weapons</a:t>
            </a:r>
          </a:p>
          <a:p>
            <a:pPr marL="457200" indent="-420688" eaLnBrk="1" fontAlgn="auto" hangingPunct="1">
              <a:spcAft>
                <a:spcPts val="0"/>
              </a:spcAft>
              <a:buClr>
                <a:srgbClr val="C00000"/>
              </a:buClr>
              <a:defRPr/>
            </a:pPr>
            <a:r>
              <a:rPr lang="en-US" sz="2600" dirty="0" smtClean="0"/>
              <a:t>Missile Technologies</a:t>
            </a:r>
          </a:p>
          <a:p>
            <a:pPr marL="457200" indent="-420688" eaLnBrk="1" fontAlgn="auto" hangingPunct="1">
              <a:spcAft>
                <a:spcPts val="0"/>
              </a:spcAft>
              <a:buClr>
                <a:srgbClr val="C00000"/>
              </a:buClr>
              <a:defRPr/>
            </a:pPr>
            <a:r>
              <a:rPr lang="en-US" sz="2600" dirty="0" smtClean="0"/>
              <a:t>Unmanned Battlefield</a:t>
            </a:r>
          </a:p>
          <a:p>
            <a:pPr marL="457200" indent="-420688" eaLnBrk="1" fontAlgn="auto" hangingPunct="1">
              <a:spcAft>
                <a:spcPts val="0"/>
              </a:spcAft>
              <a:buClr>
                <a:srgbClr val="C00000"/>
              </a:buClr>
              <a:defRPr/>
            </a:pPr>
            <a:r>
              <a:rPr lang="en-US" sz="2600" dirty="0" smtClean="0"/>
              <a:t>New Generation Sensors</a:t>
            </a:r>
          </a:p>
          <a:p>
            <a:pPr marL="457200" indent="-420688" eaLnBrk="1" fontAlgn="auto" hangingPunct="1">
              <a:spcAft>
                <a:spcPts val="0"/>
              </a:spcAft>
              <a:buClr>
                <a:srgbClr val="C00000"/>
              </a:buClr>
              <a:defRPr/>
            </a:pPr>
            <a:r>
              <a:rPr lang="en-US" sz="2600" dirty="0" smtClean="0"/>
              <a:t>Communication and Network Security</a:t>
            </a:r>
          </a:p>
          <a:p>
            <a:pPr marL="457200" indent="-420688" eaLnBrk="1" fontAlgn="auto" hangingPunct="1">
              <a:spcAft>
                <a:spcPts val="0"/>
              </a:spcAft>
              <a:buClr>
                <a:srgbClr val="C00000"/>
              </a:buClr>
              <a:defRPr/>
            </a:pPr>
            <a:r>
              <a:rPr lang="en-US" sz="2600" dirty="0" smtClean="0"/>
              <a:t>Advanced Materials</a:t>
            </a:r>
          </a:p>
          <a:p>
            <a:pPr marL="457200" indent="-420688" eaLnBrk="1" fontAlgn="auto" hangingPunct="1">
              <a:spcAft>
                <a:spcPts val="0"/>
              </a:spcAft>
              <a:buClr>
                <a:srgbClr val="C00000"/>
              </a:buClr>
              <a:defRPr/>
            </a:pPr>
            <a:r>
              <a:rPr lang="en-US" sz="2600" dirty="0" smtClean="0"/>
              <a:t>LIC</a:t>
            </a:r>
          </a:p>
          <a:p>
            <a:pPr marL="457200" indent="-420688" eaLnBrk="1" fontAlgn="auto" hangingPunct="1">
              <a:spcAft>
                <a:spcPts val="0"/>
              </a:spcAft>
              <a:buClr>
                <a:srgbClr val="C00000"/>
              </a:buClr>
              <a:defRPr/>
            </a:pPr>
            <a:r>
              <a:rPr lang="en-US" sz="2600" dirty="0" smtClean="0"/>
              <a:t>Test &amp; Evaluation Ranges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u="sng" smtClean="0"/>
              <a:t>Technology Roadmap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438400"/>
            <a:ext cx="5257800" cy="2667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smtClean="0"/>
              <a:t>Drivers-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Armed Forces Vision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Perceived Technology Gaps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Innovations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Strategic Requirements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Threat based</a:t>
            </a:r>
          </a:p>
        </p:txBody>
      </p:sp>
      <p:sp>
        <p:nvSpPr>
          <p:cNvPr id="5124" name="Text Box 6"/>
          <p:cNvSpPr txBox="1">
            <a:spLocks noChangeArrowheads="1"/>
          </p:cNvSpPr>
          <p:nvPr/>
        </p:nvSpPr>
        <p:spPr bwMode="auto">
          <a:xfrm>
            <a:off x="5257800" y="4876800"/>
            <a:ext cx="194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/>
              <a:t>Technology Push</a:t>
            </a:r>
          </a:p>
        </p:txBody>
      </p:sp>
      <p:sp>
        <p:nvSpPr>
          <p:cNvPr id="5125" name="Line 7"/>
          <p:cNvSpPr>
            <a:spLocks noChangeShapeType="1"/>
          </p:cNvSpPr>
          <p:nvPr/>
        </p:nvSpPr>
        <p:spPr bwMode="auto">
          <a:xfrm flipV="1">
            <a:off x="5943600" y="3962400"/>
            <a:ext cx="762000" cy="914400"/>
          </a:xfrm>
          <a:prstGeom prst="line">
            <a:avLst/>
          </a:prstGeom>
          <a:noFill/>
          <a:ln w="9842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5126" name="Line 8"/>
          <p:cNvSpPr>
            <a:spLocks noChangeShapeType="1"/>
          </p:cNvSpPr>
          <p:nvPr/>
        </p:nvSpPr>
        <p:spPr bwMode="auto">
          <a:xfrm flipH="1">
            <a:off x="6910388" y="2652713"/>
            <a:ext cx="593725" cy="982662"/>
          </a:xfrm>
          <a:prstGeom prst="line">
            <a:avLst/>
          </a:prstGeom>
          <a:noFill/>
          <a:ln w="9842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5127" name="Text Box 9"/>
          <p:cNvSpPr txBox="1">
            <a:spLocks noChangeArrowheads="1"/>
          </p:cNvSpPr>
          <p:nvPr/>
        </p:nvSpPr>
        <p:spPr bwMode="auto">
          <a:xfrm>
            <a:off x="7346950" y="2286000"/>
            <a:ext cx="1492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/>
              <a:t>Demand Pull</a:t>
            </a:r>
          </a:p>
        </p:txBody>
      </p:sp>
      <p:sp>
        <p:nvSpPr>
          <p:cNvPr id="5128" name="Text Box 10"/>
          <p:cNvSpPr txBox="1">
            <a:spLocks noChangeArrowheads="1"/>
          </p:cNvSpPr>
          <p:nvPr/>
        </p:nvSpPr>
        <p:spPr bwMode="auto">
          <a:xfrm>
            <a:off x="6356350" y="3617913"/>
            <a:ext cx="1187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/>
              <a:t>R&amp;D Plan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3"/>
          <p:cNvSpPr txBox="1">
            <a:spLocks noChangeArrowheads="1"/>
          </p:cNvSpPr>
          <p:nvPr/>
        </p:nvSpPr>
        <p:spPr bwMode="auto">
          <a:xfrm>
            <a:off x="2057400" y="228600"/>
            <a:ext cx="5029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 eaLnBrk="1" hangingPunct="1"/>
            <a:r>
              <a:rPr lang="en-US" sz="2800" b="1">
                <a:solidFill>
                  <a:srgbClr val="FFFF00"/>
                </a:solidFill>
              </a:rPr>
              <a:t>Technology Evolution Model</a:t>
            </a:r>
            <a:endParaRPr lang="en-IN" sz="2800" b="1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85800" y="2819400"/>
            <a:ext cx="1146175" cy="361950"/>
          </a:xfrm>
          <a:prstGeom prst="rect">
            <a:avLst/>
          </a:prstGeom>
          <a:solidFill>
            <a:srgbClr val="CCFFFF"/>
          </a:solidFill>
          <a:ln w="25400" algn="ctr">
            <a:solidFill>
              <a:schemeClr val="bg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en-US" sz="1600" b="1" dirty="0">
                <a:solidFill>
                  <a:schemeClr val="dk1"/>
                </a:solidFill>
                <a:latin typeface="+mn-lt"/>
                <a:cs typeface="+mn-cs"/>
              </a:rPr>
              <a:t>Hypothesis</a:t>
            </a:r>
            <a:endParaRPr lang="en-IN" sz="1600" b="1" dirty="0">
              <a:solidFill>
                <a:schemeClr val="dk1"/>
              </a:solidFill>
              <a:latin typeface="+mn-lt"/>
              <a:cs typeface="+mn-cs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438400" y="2819400"/>
            <a:ext cx="1635125" cy="361950"/>
          </a:xfrm>
          <a:prstGeom prst="rect">
            <a:avLst/>
          </a:prstGeom>
          <a:solidFill>
            <a:srgbClr val="CCFFFF"/>
          </a:solidFill>
          <a:ln w="25400" algn="ctr">
            <a:solidFill>
              <a:schemeClr val="bg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en-US" sz="1600" b="1" dirty="0">
                <a:solidFill>
                  <a:schemeClr val="dk1"/>
                </a:solidFill>
                <a:latin typeface="+mn-lt"/>
                <a:cs typeface="+mn-cs"/>
              </a:rPr>
              <a:t>Proof of Concept</a:t>
            </a:r>
            <a:endParaRPr lang="en-IN" sz="1600" b="1" dirty="0">
              <a:solidFill>
                <a:schemeClr val="dk1"/>
              </a:solidFill>
              <a:latin typeface="+mn-lt"/>
              <a:cs typeface="+mn-cs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4648200" y="2819400"/>
            <a:ext cx="1057275" cy="361950"/>
          </a:xfrm>
          <a:prstGeom prst="rect">
            <a:avLst/>
          </a:prstGeom>
          <a:solidFill>
            <a:srgbClr val="CCFFCC"/>
          </a:solidFill>
          <a:ln w="25400" algn="ctr">
            <a:solidFill>
              <a:schemeClr val="bg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en-US" sz="1600" b="1" dirty="0">
                <a:solidFill>
                  <a:schemeClr val="dk1"/>
                </a:solidFill>
                <a:latin typeface="+mn-lt"/>
                <a:cs typeface="+mn-cs"/>
              </a:rPr>
              <a:t>Prototype</a:t>
            </a:r>
            <a:endParaRPr lang="en-IN" sz="1600" b="1" dirty="0">
              <a:solidFill>
                <a:schemeClr val="dk1"/>
              </a:solidFill>
              <a:latin typeface="+mn-lt"/>
              <a:cs typeface="+mn-cs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6172200" y="2819400"/>
            <a:ext cx="874713" cy="361950"/>
          </a:xfrm>
          <a:prstGeom prst="rect">
            <a:avLst/>
          </a:prstGeom>
          <a:solidFill>
            <a:srgbClr val="CCFFFF"/>
          </a:solidFill>
          <a:ln w="25400" algn="ctr">
            <a:solidFill>
              <a:schemeClr val="bg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en-US" sz="1600" b="1" dirty="0">
                <a:solidFill>
                  <a:schemeClr val="dk1"/>
                </a:solidFill>
                <a:latin typeface="+mn-lt"/>
                <a:cs typeface="+mn-cs"/>
              </a:rPr>
              <a:t>Product</a:t>
            </a:r>
            <a:endParaRPr lang="en-IN" sz="1600" b="1" dirty="0">
              <a:solidFill>
                <a:schemeClr val="dk1"/>
              </a:solidFill>
              <a:latin typeface="+mn-lt"/>
              <a:cs typeface="+mn-cs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7539038" y="2819400"/>
            <a:ext cx="525462" cy="361950"/>
          </a:xfrm>
          <a:prstGeom prst="rect">
            <a:avLst/>
          </a:prstGeom>
          <a:solidFill>
            <a:srgbClr val="CCFFFF"/>
          </a:solidFill>
          <a:ln w="25400" algn="ctr">
            <a:solidFill>
              <a:schemeClr val="bg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en-US" sz="1600" b="1" dirty="0">
                <a:solidFill>
                  <a:schemeClr val="dk1"/>
                </a:solidFill>
                <a:latin typeface="+mn-lt"/>
                <a:cs typeface="+mn-cs"/>
              </a:rPr>
              <a:t>Use</a:t>
            </a:r>
            <a:endParaRPr lang="en-IN" sz="1600" b="1" dirty="0">
              <a:solidFill>
                <a:schemeClr val="dk1"/>
              </a:solidFill>
              <a:latin typeface="+mn-lt"/>
              <a:cs typeface="+mn-cs"/>
            </a:endParaRPr>
          </a:p>
        </p:txBody>
      </p:sp>
      <p:sp>
        <p:nvSpPr>
          <p:cNvPr id="10" name="Right Arrow 9"/>
          <p:cNvSpPr/>
          <p:nvPr/>
        </p:nvSpPr>
        <p:spPr>
          <a:xfrm>
            <a:off x="1905000" y="2971800"/>
            <a:ext cx="457200" cy="76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IN"/>
          </a:p>
        </p:txBody>
      </p:sp>
      <p:sp>
        <p:nvSpPr>
          <p:cNvPr id="11" name="Right Arrow 10"/>
          <p:cNvSpPr/>
          <p:nvPr/>
        </p:nvSpPr>
        <p:spPr>
          <a:xfrm>
            <a:off x="4419600" y="2971800"/>
            <a:ext cx="177800" cy="76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IN"/>
          </a:p>
        </p:txBody>
      </p:sp>
      <p:sp>
        <p:nvSpPr>
          <p:cNvPr id="12" name="Right Arrow 11"/>
          <p:cNvSpPr/>
          <p:nvPr/>
        </p:nvSpPr>
        <p:spPr>
          <a:xfrm>
            <a:off x="5816600" y="2971800"/>
            <a:ext cx="304800" cy="76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IN"/>
          </a:p>
        </p:txBody>
      </p:sp>
      <p:sp>
        <p:nvSpPr>
          <p:cNvPr id="13" name="Right Arrow 12"/>
          <p:cNvSpPr/>
          <p:nvPr/>
        </p:nvSpPr>
        <p:spPr>
          <a:xfrm>
            <a:off x="7112000" y="2971800"/>
            <a:ext cx="381000" cy="76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IN"/>
          </a:p>
        </p:txBody>
      </p:sp>
      <p:sp>
        <p:nvSpPr>
          <p:cNvPr id="14" name="TextBox 13"/>
          <p:cNvSpPr txBox="1"/>
          <p:nvPr/>
        </p:nvSpPr>
        <p:spPr>
          <a:xfrm>
            <a:off x="2590800" y="1600200"/>
            <a:ext cx="1492250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  <a:cs typeface="+mn-cs"/>
              </a:rPr>
              <a:t>S&amp;T Project</a:t>
            </a:r>
          </a:p>
          <a:p>
            <a:pPr algn="l">
              <a:defRPr/>
            </a:pP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  <a:cs typeface="+mn-cs"/>
              </a:rPr>
              <a:t>Decision</a:t>
            </a:r>
            <a:endParaRPr lang="en-IN" b="1" dirty="0">
              <a:solidFill>
                <a:schemeClr val="tx2">
                  <a:lumMod val="60000"/>
                  <a:lumOff val="40000"/>
                </a:schemeClr>
              </a:solidFill>
              <a:latin typeface="Arial" charset="0"/>
              <a:cs typeface="+mn-cs"/>
            </a:endParaRPr>
          </a:p>
        </p:txBody>
      </p:sp>
      <p:sp>
        <p:nvSpPr>
          <p:cNvPr id="15" name="Curved Right Arrow 14"/>
          <p:cNvSpPr/>
          <p:nvPr/>
        </p:nvSpPr>
        <p:spPr>
          <a:xfrm rot="274679">
            <a:off x="1427163" y="1751013"/>
            <a:ext cx="1020762" cy="1081087"/>
          </a:xfrm>
          <a:prstGeom prst="curvedRightArrow">
            <a:avLst>
              <a:gd name="adj1" fmla="val 3754"/>
              <a:gd name="adj2" fmla="val 1654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IN">
              <a:solidFill>
                <a:schemeClr val="tx1"/>
              </a:solidFill>
            </a:endParaRPr>
          </a:p>
        </p:txBody>
      </p:sp>
      <p:cxnSp>
        <p:nvCxnSpPr>
          <p:cNvPr id="18" name="Curved Connector 17"/>
          <p:cNvCxnSpPr/>
          <p:nvPr/>
        </p:nvCxnSpPr>
        <p:spPr>
          <a:xfrm>
            <a:off x="3581400" y="1981200"/>
            <a:ext cx="990600" cy="83820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6159" name="TextBox 25"/>
          <p:cNvSpPr txBox="1">
            <a:spLocks noChangeArrowheads="1"/>
          </p:cNvSpPr>
          <p:nvPr/>
        </p:nvSpPr>
        <p:spPr bwMode="auto">
          <a:xfrm>
            <a:off x="2057400" y="990600"/>
            <a:ext cx="12509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 eaLnBrk="1" hangingPunct="1"/>
            <a:r>
              <a:rPr lang="en-US" sz="1200" b="1">
                <a:solidFill>
                  <a:srgbClr val="FFFF00"/>
                </a:solidFill>
              </a:rPr>
              <a:t>Technical Risk</a:t>
            </a:r>
            <a:endParaRPr lang="en-IN" sz="1200" b="1">
              <a:solidFill>
                <a:srgbClr val="FFFF00"/>
              </a:solidFill>
            </a:endParaRPr>
          </a:p>
        </p:txBody>
      </p:sp>
      <p:sp>
        <p:nvSpPr>
          <p:cNvPr id="6160" name="TextBox 26"/>
          <p:cNvSpPr txBox="1">
            <a:spLocks noChangeArrowheads="1"/>
          </p:cNvSpPr>
          <p:nvPr/>
        </p:nvSpPr>
        <p:spPr bwMode="auto">
          <a:xfrm>
            <a:off x="3276600" y="990600"/>
            <a:ext cx="135096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 eaLnBrk="1" hangingPunct="1"/>
            <a:r>
              <a:rPr lang="en-US" sz="1200" b="1">
                <a:solidFill>
                  <a:srgbClr val="FFFF00"/>
                </a:solidFill>
              </a:rPr>
              <a:t>Investment Risk</a:t>
            </a:r>
            <a:endParaRPr lang="en-IN" sz="1200" b="1">
              <a:solidFill>
                <a:srgbClr val="FFFF00"/>
              </a:solidFill>
            </a:endParaRPr>
          </a:p>
        </p:txBody>
      </p:sp>
      <p:cxnSp>
        <p:nvCxnSpPr>
          <p:cNvPr id="29" name="Curved Connector 28"/>
          <p:cNvCxnSpPr/>
          <p:nvPr/>
        </p:nvCxnSpPr>
        <p:spPr>
          <a:xfrm rot="16200000" flipH="1">
            <a:off x="2590800" y="1295400"/>
            <a:ext cx="381000" cy="381000"/>
          </a:xfrm>
          <a:prstGeom prst="curvedConnector3">
            <a:avLst>
              <a:gd name="adj1" fmla="val 50000"/>
            </a:avLst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hape 30"/>
          <p:cNvCxnSpPr>
            <a:stCxn id="6160" idx="2"/>
          </p:cNvCxnSpPr>
          <p:nvPr/>
        </p:nvCxnSpPr>
        <p:spPr>
          <a:xfrm rot="5400000">
            <a:off x="3563144" y="1285082"/>
            <a:ext cx="409575" cy="369887"/>
          </a:xfrm>
          <a:prstGeom prst="curvedConnector3">
            <a:avLst>
              <a:gd name="adj1" fmla="val 50000"/>
            </a:avLst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63" name="TextBox 40"/>
          <p:cNvSpPr txBox="1">
            <a:spLocks noChangeArrowheads="1"/>
          </p:cNvSpPr>
          <p:nvPr/>
        </p:nvSpPr>
        <p:spPr bwMode="auto">
          <a:xfrm>
            <a:off x="1096963" y="1247775"/>
            <a:ext cx="11842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 eaLnBrk="1" hangingPunct="1"/>
            <a:r>
              <a:rPr lang="en-US" sz="1200" b="1">
                <a:solidFill>
                  <a:srgbClr val="FFFF00"/>
                </a:solidFill>
              </a:rPr>
              <a:t>S&amp;T Proposal</a:t>
            </a:r>
            <a:endParaRPr lang="en-IN" sz="1200" b="1">
              <a:solidFill>
                <a:srgbClr val="FFFF00"/>
              </a:solidFill>
            </a:endParaRPr>
          </a:p>
        </p:txBody>
      </p:sp>
      <p:cxnSp>
        <p:nvCxnSpPr>
          <p:cNvPr id="43" name="Curved Connector 42"/>
          <p:cNvCxnSpPr/>
          <p:nvPr/>
        </p:nvCxnSpPr>
        <p:spPr>
          <a:xfrm>
            <a:off x="1905000" y="1524000"/>
            <a:ext cx="685800" cy="152400"/>
          </a:xfrm>
          <a:prstGeom prst="curvedConnector3">
            <a:avLst>
              <a:gd name="adj1" fmla="val 50000"/>
            </a:avLst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65" name="TextBox 45"/>
          <p:cNvSpPr txBox="1">
            <a:spLocks noChangeArrowheads="1"/>
          </p:cNvSpPr>
          <p:nvPr/>
        </p:nvSpPr>
        <p:spPr bwMode="auto">
          <a:xfrm>
            <a:off x="5994400" y="1676400"/>
            <a:ext cx="11715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 eaLnBrk="1" hangingPunct="1"/>
            <a:r>
              <a:rPr lang="en-US" b="1">
                <a:solidFill>
                  <a:srgbClr val="FFFF00"/>
                </a:solidFill>
              </a:rPr>
              <a:t>Engineer</a:t>
            </a:r>
          </a:p>
          <a:p>
            <a:pPr algn="l" eaLnBrk="1" hangingPunct="1"/>
            <a:r>
              <a:rPr lang="en-US" b="1">
                <a:solidFill>
                  <a:srgbClr val="FFFF00"/>
                </a:solidFill>
              </a:rPr>
              <a:t>Decision</a:t>
            </a:r>
            <a:endParaRPr lang="en-IN" b="1">
              <a:solidFill>
                <a:srgbClr val="FFFF00"/>
              </a:solidFill>
            </a:endParaRPr>
          </a:p>
        </p:txBody>
      </p:sp>
      <p:sp>
        <p:nvSpPr>
          <p:cNvPr id="6166" name="TextBox 46"/>
          <p:cNvSpPr txBox="1">
            <a:spLocks noChangeArrowheads="1"/>
          </p:cNvSpPr>
          <p:nvPr/>
        </p:nvSpPr>
        <p:spPr bwMode="auto">
          <a:xfrm>
            <a:off x="5287963" y="1143000"/>
            <a:ext cx="11826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 eaLnBrk="1" hangingPunct="1"/>
            <a:r>
              <a:rPr lang="en-US" sz="1200" b="1">
                <a:solidFill>
                  <a:srgbClr val="FFFF00"/>
                </a:solidFill>
              </a:rPr>
              <a:t>Performance </a:t>
            </a:r>
          </a:p>
          <a:p>
            <a:pPr algn="l" eaLnBrk="1" hangingPunct="1"/>
            <a:r>
              <a:rPr lang="en-US" sz="1200" b="1">
                <a:solidFill>
                  <a:srgbClr val="FFFF00"/>
                </a:solidFill>
              </a:rPr>
              <a:t>Enhancement</a:t>
            </a:r>
            <a:endParaRPr lang="en-IN" sz="1200" b="1">
              <a:solidFill>
                <a:srgbClr val="FFFF00"/>
              </a:solidFill>
            </a:endParaRPr>
          </a:p>
        </p:txBody>
      </p:sp>
      <p:sp>
        <p:nvSpPr>
          <p:cNvPr id="6167" name="TextBox 47"/>
          <p:cNvSpPr txBox="1">
            <a:spLocks noChangeArrowheads="1"/>
          </p:cNvSpPr>
          <p:nvPr/>
        </p:nvSpPr>
        <p:spPr bwMode="auto">
          <a:xfrm>
            <a:off x="6861175" y="1143000"/>
            <a:ext cx="104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 eaLnBrk="1" hangingPunct="1"/>
            <a:r>
              <a:rPr lang="en-US" sz="1200" b="1">
                <a:solidFill>
                  <a:srgbClr val="FFFF00"/>
                </a:solidFill>
              </a:rPr>
              <a:t>Technology</a:t>
            </a:r>
          </a:p>
          <a:p>
            <a:pPr algn="l" eaLnBrk="1" hangingPunct="1"/>
            <a:r>
              <a:rPr lang="en-US" sz="1200" b="1">
                <a:solidFill>
                  <a:srgbClr val="FFFF00"/>
                </a:solidFill>
              </a:rPr>
              <a:t>Advances</a:t>
            </a:r>
          </a:p>
        </p:txBody>
      </p:sp>
      <p:sp>
        <p:nvSpPr>
          <p:cNvPr id="52" name="Curved Right Arrow 51"/>
          <p:cNvSpPr/>
          <p:nvPr/>
        </p:nvSpPr>
        <p:spPr>
          <a:xfrm rot="20192421" flipV="1">
            <a:off x="5446713" y="1531938"/>
            <a:ext cx="381000" cy="639762"/>
          </a:xfrm>
          <a:prstGeom prst="curvedRightArrow">
            <a:avLst>
              <a:gd name="adj1" fmla="val 0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IN">
              <a:solidFill>
                <a:schemeClr val="tx1"/>
              </a:solidFill>
            </a:endParaRPr>
          </a:p>
        </p:txBody>
      </p:sp>
      <p:sp>
        <p:nvSpPr>
          <p:cNvPr id="55" name="Curved Right Arrow 54"/>
          <p:cNvSpPr/>
          <p:nvPr/>
        </p:nvSpPr>
        <p:spPr>
          <a:xfrm rot="5400000" flipV="1">
            <a:off x="6268244" y="153194"/>
            <a:ext cx="503237" cy="1565275"/>
          </a:xfrm>
          <a:prstGeom prst="curvedRightArrow">
            <a:avLst>
              <a:gd name="adj1" fmla="val 0"/>
              <a:gd name="adj2" fmla="val 15665"/>
              <a:gd name="adj3" fmla="val 4101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IN">
              <a:solidFill>
                <a:schemeClr val="tx1"/>
              </a:solidFill>
            </a:endParaRPr>
          </a:p>
        </p:txBody>
      </p:sp>
      <p:sp>
        <p:nvSpPr>
          <p:cNvPr id="56" name="Curved Right Arrow 55"/>
          <p:cNvSpPr/>
          <p:nvPr/>
        </p:nvSpPr>
        <p:spPr>
          <a:xfrm rot="1398764" flipH="1">
            <a:off x="7083425" y="1611313"/>
            <a:ext cx="381000" cy="639762"/>
          </a:xfrm>
          <a:prstGeom prst="curvedRightArrow">
            <a:avLst>
              <a:gd name="adj1" fmla="val 0"/>
              <a:gd name="adj2" fmla="val 50000"/>
              <a:gd name="adj3" fmla="val 25000"/>
            </a:avLst>
          </a:prstGeom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IN">
              <a:solidFill>
                <a:schemeClr val="tx1"/>
              </a:solidFill>
            </a:endParaRPr>
          </a:p>
        </p:txBody>
      </p:sp>
      <p:cxnSp>
        <p:nvCxnSpPr>
          <p:cNvPr id="64" name="Curved Connector 63"/>
          <p:cNvCxnSpPr/>
          <p:nvPr/>
        </p:nvCxnSpPr>
        <p:spPr>
          <a:xfrm rot="10800000">
            <a:off x="4038600" y="1828800"/>
            <a:ext cx="1828800" cy="381000"/>
          </a:xfrm>
          <a:prstGeom prst="curvedConnector3">
            <a:avLst>
              <a:gd name="adj1" fmla="val 5000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72" name="TextBox 67"/>
          <p:cNvSpPr txBox="1">
            <a:spLocks noChangeArrowheads="1"/>
          </p:cNvSpPr>
          <p:nvPr/>
        </p:nvSpPr>
        <p:spPr bwMode="auto">
          <a:xfrm>
            <a:off x="4724400" y="2314575"/>
            <a:ext cx="6921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 eaLnBrk="1" hangingPunct="1"/>
            <a:r>
              <a:rPr lang="en-US" sz="1200" b="1">
                <a:solidFill>
                  <a:srgbClr val="FFFF00"/>
                </a:solidFill>
              </a:rPr>
              <a:t>Design</a:t>
            </a:r>
            <a:endParaRPr lang="en-IN" sz="1200" b="1">
              <a:solidFill>
                <a:srgbClr val="FFFF00"/>
              </a:solidFill>
            </a:endParaRPr>
          </a:p>
        </p:txBody>
      </p:sp>
      <p:cxnSp>
        <p:nvCxnSpPr>
          <p:cNvPr id="91" name="Curved Connector 90"/>
          <p:cNvCxnSpPr/>
          <p:nvPr/>
        </p:nvCxnSpPr>
        <p:spPr>
          <a:xfrm rot="10800000" flipV="1">
            <a:off x="4495800" y="2286000"/>
            <a:ext cx="1371600" cy="457200"/>
          </a:xfrm>
          <a:prstGeom prst="curvedConnector3">
            <a:avLst>
              <a:gd name="adj1" fmla="val 100704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74" name="TextBox 102"/>
          <p:cNvSpPr txBox="1">
            <a:spLocks noChangeArrowheads="1"/>
          </p:cNvSpPr>
          <p:nvPr/>
        </p:nvSpPr>
        <p:spPr bwMode="auto">
          <a:xfrm>
            <a:off x="5708650" y="2466975"/>
            <a:ext cx="78581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 eaLnBrk="1" hangingPunct="1"/>
            <a:r>
              <a:rPr lang="en-US" sz="1200" b="1">
                <a:solidFill>
                  <a:srgbClr val="FFFF00"/>
                </a:solidFill>
              </a:rPr>
              <a:t>Industry</a:t>
            </a:r>
            <a:endParaRPr lang="en-IN" sz="1200" b="1">
              <a:solidFill>
                <a:srgbClr val="FFFF00"/>
              </a:solidFill>
            </a:endParaRPr>
          </a:p>
        </p:txBody>
      </p:sp>
      <p:cxnSp>
        <p:nvCxnSpPr>
          <p:cNvPr id="105" name="Straight Arrow Connector 104"/>
          <p:cNvCxnSpPr/>
          <p:nvPr/>
        </p:nvCxnSpPr>
        <p:spPr>
          <a:xfrm rot="5400000">
            <a:off x="5827713" y="2781300"/>
            <a:ext cx="230188" cy="158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76" name="TextBox 107"/>
          <p:cNvSpPr txBox="1">
            <a:spLocks noChangeArrowheads="1"/>
          </p:cNvSpPr>
          <p:nvPr/>
        </p:nvSpPr>
        <p:spPr bwMode="auto">
          <a:xfrm>
            <a:off x="7696200" y="1905000"/>
            <a:ext cx="7445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 eaLnBrk="1" hangingPunct="1"/>
            <a:r>
              <a:rPr lang="en-US" sz="1200" b="1">
                <a:solidFill>
                  <a:srgbClr val="FFFF00"/>
                </a:solidFill>
              </a:rPr>
              <a:t>Unfilled</a:t>
            </a:r>
          </a:p>
          <a:p>
            <a:pPr algn="l" eaLnBrk="1" hangingPunct="1"/>
            <a:r>
              <a:rPr lang="en-US" sz="1200" b="1">
                <a:solidFill>
                  <a:srgbClr val="FFFF00"/>
                </a:solidFill>
              </a:rPr>
              <a:t>Need</a:t>
            </a:r>
            <a:endParaRPr lang="en-IN" sz="1200" b="1">
              <a:solidFill>
                <a:srgbClr val="FFFF00"/>
              </a:solidFill>
            </a:endParaRPr>
          </a:p>
        </p:txBody>
      </p:sp>
      <p:cxnSp>
        <p:nvCxnSpPr>
          <p:cNvPr id="110" name="Curved Connector 109"/>
          <p:cNvCxnSpPr/>
          <p:nvPr/>
        </p:nvCxnSpPr>
        <p:spPr>
          <a:xfrm rot="10800000">
            <a:off x="7010400" y="2209800"/>
            <a:ext cx="1143000" cy="838200"/>
          </a:xfrm>
          <a:prstGeom prst="curvedConnector3">
            <a:avLst>
              <a:gd name="adj1" fmla="val -51408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Can 111"/>
          <p:cNvSpPr/>
          <p:nvPr/>
        </p:nvSpPr>
        <p:spPr>
          <a:xfrm>
            <a:off x="6629400" y="3657600"/>
            <a:ext cx="1676400" cy="8382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b="1" dirty="0">
                <a:solidFill>
                  <a:srgbClr val="FF0000"/>
                </a:solidFill>
              </a:rPr>
              <a:t>Technology</a:t>
            </a:r>
          </a:p>
          <a:p>
            <a:pPr>
              <a:defRPr/>
            </a:pPr>
            <a:r>
              <a:rPr lang="en-US" b="1" dirty="0">
                <a:solidFill>
                  <a:srgbClr val="FF0000"/>
                </a:solidFill>
              </a:rPr>
              <a:t>Base</a:t>
            </a:r>
            <a:endParaRPr lang="en-IN" b="1" dirty="0">
              <a:solidFill>
                <a:srgbClr val="FF0000"/>
              </a:solidFill>
            </a:endParaRPr>
          </a:p>
        </p:txBody>
      </p:sp>
      <p:sp>
        <p:nvSpPr>
          <p:cNvPr id="115" name="Curved Right Arrow 114"/>
          <p:cNvSpPr/>
          <p:nvPr/>
        </p:nvSpPr>
        <p:spPr>
          <a:xfrm>
            <a:off x="6172200" y="3276600"/>
            <a:ext cx="381000" cy="914400"/>
          </a:xfrm>
          <a:prstGeom prst="curvedRightArrow">
            <a:avLst>
              <a:gd name="adj1" fmla="val 0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IN">
              <a:solidFill>
                <a:schemeClr val="tx1"/>
              </a:solidFill>
            </a:endParaRPr>
          </a:p>
        </p:txBody>
      </p:sp>
      <p:cxnSp>
        <p:nvCxnSpPr>
          <p:cNvPr id="6180" name="Curved Connector 116"/>
          <p:cNvCxnSpPr>
            <a:cxnSpLocks noChangeShapeType="1"/>
            <a:stCxn id="112" idx="4"/>
            <a:endCxn id="6167" idx="3"/>
          </p:cNvCxnSpPr>
          <p:nvPr/>
        </p:nvCxnSpPr>
        <p:spPr bwMode="auto">
          <a:xfrm flipH="1" flipV="1">
            <a:off x="7902575" y="1371600"/>
            <a:ext cx="415925" cy="2705100"/>
          </a:xfrm>
          <a:prstGeom prst="curvedConnector3">
            <a:avLst>
              <a:gd name="adj1" fmla="val -51907"/>
            </a:avLst>
          </a:prstGeom>
          <a:noFill/>
          <a:ln w="38100" algn="ctr">
            <a:solidFill>
              <a:srgbClr val="7CD03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81" name="TextBox 118"/>
          <p:cNvSpPr txBox="1">
            <a:spLocks noChangeArrowheads="1"/>
          </p:cNvSpPr>
          <p:nvPr/>
        </p:nvSpPr>
        <p:spPr bwMode="auto">
          <a:xfrm>
            <a:off x="411163" y="3762375"/>
            <a:ext cx="9096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 eaLnBrk="1" hangingPunct="1"/>
            <a:r>
              <a:rPr lang="en-US" sz="1200" b="1">
                <a:solidFill>
                  <a:srgbClr val="FFFF00"/>
                </a:solidFill>
              </a:rPr>
              <a:t>Further</a:t>
            </a:r>
          </a:p>
          <a:p>
            <a:pPr algn="l" eaLnBrk="1" hangingPunct="1"/>
            <a:r>
              <a:rPr lang="en-US" sz="1200" b="1">
                <a:solidFill>
                  <a:srgbClr val="FFFF00"/>
                </a:solidFill>
              </a:rPr>
              <a:t> Research</a:t>
            </a:r>
          </a:p>
        </p:txBody>
      </p:sp>
      <p:sp>
        <p:nvSpPr>
          <p:cNvPr id="6182" name="TextBox 119"/>
          <p:cNvSpPr txBox="1">
            <a:spLocks noChangeArrowheads="1"/>
          </p:cNvSpPr>
          <p:nvPr/>
        </p:nvSpPr>
        <p:spPr bwMode="auto">
          <a:xfrm>
            <a:off x="882650" y="4567238"/>
            <a:ext cx="10080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 eaLnBrk="1" hangingPunct="1"/>
            <a:r>
              <a:rPr lang="en-US" sz="1200" b="1">
                <a:solidFill>
                  <a:srgbClr val="FFFF00"/>
                </a:solidFill>
              </a:rPr>
              <a:t>Publication</a:t>
            </a:r>
          </a:p>
          <a:p>
            <a:pPr algn="l" eaLnBrk="1" hangingPunct="1"/>
            <a:r>
              <a:rPr lang="en-US" sz="1200" b="1">
                <a:solidFill>
                  <a:srgbClr val="FFFF00"/>
                </a:solidFill>
              </a:rPr>
              <a:t>or Patent</a:t>
            </a:r>
          </a:p>
        </p:txBody>
      </p:sp>
      <p:sp>
        <p:nvSpPr>
          <p:cNvPr id="121" name="TextBox 120"/>
          <p:cNvSpPr txBox="1">
            <a:spLocks noChangeArrowheads="1"/>
          </p:cNvSpPr>
          <p:nvPr/>
        </p:nvSpPr>
        <p:spPr bwMode="auto">
          <a:xfrm>
            <a:off x="1981200" y="5192713"/>
            <a:ext cx="1128713" cy="392112"/>
          </a:xfrm>
          <a:prstGeom prst="rect">
            <a:avLst/>
          </a:prstGeom>
          <a:solidFill>
            <a:srgbClr val="CCFFFF"/>
          </a:solidFill>
          <a:ln w="25400" algn="ctr">
            <a:solidFill>
              <a:schemeClr val="bg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en-US" dirty="0">
                <a:solidFill>
                  <a:schemeClr val="dk1"/>
                </a:solidFill>
                <a:latin typeface="+mn-lt"/>
                <a:cs typeface="+mn-cs"/>
              </a:rPr>
              <a:t>Literature</a:t>
            </a:r>
            <a:endParaRPr lang="en-IN" dirty="0">
              <a:solidFill>
                <a:schemeClr val="dk1"/>
              </a:solidFill>
              <a:latin typeface="+mn-lt"/>
              <a:cs typeface="+mn-cs"/>
            </a:endParaRPr>
          </a:p>
        </p:txBody>
      </p:sp>
      <p:sp>
        <p:nvSpPr>
          <p:cNvPr id="145" name="Curved Right Arrow 144"/>
          <p:cNvSpPr/>
          <p:nvPr/>
        </p:nvSpPr>
        <p:spPr>
          <a:xfrm flipV="1">
            <a:off x="381000" y="3048000"/>
            <a:ext cx="228600" cy="76200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IN">
              <a:solidFill>
                <a:schemeClr val="tx1"/>
              </a:solidFill>
            </a:endParaRPr>
          </a:p>
        </p:txBody>
      </p:sp>
      <p:cxnSp>
        <p:nvCxnSpPr>
          <p:cNvPr id="147" name="Curved Connector 146"/>
          <p:cNvCxnSpPr>
            <a:stCxn id="6182" idx="0"/>
          </p:cNvCxnSpPr>
          <p:nvPr/>
        </p:nvCxnSpPr>
        <p:spPr>
          <a:xfrm rot="16200000" flipV="1">
            <a:off x="912813" y="4092575"/>
            <a:ext cx="376238" cy="573087"/>
          </a:xfrm>
          <a:prstGeom prst="curved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Shape 158"/>
          <p:cNvCxnSpPr>
            <a:stCxn id="6182" idx="2"/>
          </p:cNvCxnSpPr>
          <p:nvPr/>
        </p:nvCxnSpPr>
        <p:spPr>
          <a:xfrm rot="16200000" flipH="1">
            <a:off x="1481932" y="4929981"/>
            <a:ext cx="381000" cy="569913"/>
          </a:xfrm>
          <a:prstGeom prst="curvedConnector2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87" name="TextBox 159"/>
          <p:cNvSpPr txBox="1">
            <a:spLocks noChangeArrowheads="1"/>
          </p:cNvSpPr>
          <p:nvPr/>
        </p:nvSpPr>
        <p:spPr bwMode="auto">
          <a:xfrm>
            <a:off x="3743325" y="3810000"/>
            <a:ext cx="860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 eaLnBrk="1" hangingPunct="1"/>
            <a:r>
              <a:rPr lang="en-US" sz="1200" b="1">
                <a:solidFill>
                  <a:srgbClr val="FFFF00"/>
                </a:solidFill>
              </a:rPr>
              <a:t>Expected</a:t>
            </a:r>
          </a:p>
          <a:p>
            <a:pPr algn="l" eaLnBrk="1" hangingPunct="1"/>
            <a:r>
              <a:rPr lang="en-US" sz="1200" b="1">
                <a:solidFill>
                  <a:srgbClr val="FFFF00"/>
                </a:solidFill>
              </a:rPr>
              <a:t>Results</a:t>
            </a:r>
          </a:p>
        </p:txBody>
      </p:sp>
      <p:sp>
        <p:nvSpPr>
          <p:cNvPr id="6188" name="TextBox 160"/>
          <p:cNvSpPr txBox="1">
            <a:spLocks noChangeArrowheads="1"/>
          </p:cNvSpPr>
          <p:nvPr/>
        </p:nvSpPr>
        <p:spPr bwMode="auto">
          <a:xfrm>
            <a:off x="3373438" y="4676775"/>
            <a:ext cx="10795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 eaLnBrk="1" hangingPunct="1"/>
            <a:r>
              <a:rPr lang="en-US" sz="1200" b="1">
                <a:solidFill>
                  <a:srgbClr val="FFFF00"/>
                </a:solidFill>
              </a:rPr>
              <a:t>Peer Review</a:t>
            </a:r>
          </a:p>
        </p:txBody>
      </p:sp>
      <p:sp>
        <p:nvSpPr>
          <p:cNvPr id="6189" name="TextBox 161"/>
          <p:cNvSpPr txBox="1">
            <a:spLocks noChangeArrowheads="1"/>
          </p:cNvSpPr>
          <p:nvPr/>
        </p:nvSpPr>
        <p:spPr bwMode="auto">
          <a:xfrm>
            <a:off x="2447925" y="4038600"/>
            <a:ext cx="9826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 eaLnBrk="1" hangingPunct="1"/>
            <a:r>
              <a:rPr lang="en-US" sz="1600" b="1">
                <a:solidFill>
                  <a:srgbClr val="C00000"/>
                </a:solidFill>
              </a:rPr>
              <a:t>Rejection</a:t>
            </a:r>
          </a:p>
        </p:txBody>
      </p:sp>
      <p:cxnSp>
        <p:nvCxnSpPr>
          <p:cNvPr id="164" name="Curved Connector 163"/>
          <p:cNvCxnSpPr>
            <a:endCxn id="6187" idx="0"/>
          </p:cNvCxnSpPr>
          <p:nvPr/>
        </p:nvCxnSpPr>
        <p:spPr>
          <a:xfrm rot="16200000" flipH="1">
            <a:off x="3786982" y="3423443"/>
            <a:ext cx="533400" cy="239713"/>
          </a:xfrm>
          <a:prstGeom prst="curvedConnector3">
            <a:avLst>
              <a:gd name="adj1" fmla="val 50000"/>
            </a:avLst>
          </a:prstGeom>
          <a:ln w="381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Curved Connector 165"/>
          <p:cNvCxnSpPr>
            <a:stCxn id="6187" idx="2"/>
          </p:cNvCxnSpPr>
          <p:nvPr/>
        </p:nvCxnSpPr>
        <p:spPr>
          <a:xfrm rot="5400000">
            <a:off x="3903663" y="4449762"/>
            <a:ext cx="452438" cy="87313"/>
          </a:xfrm>
          <a:prstGeom prst="curvedConnector3">
            <a:avLst>
              <a:gd name="adj1" fmla="val 50000"/>
            </a:avLst>
          </a:prstGeom>
          <a:ln w="381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92" name="Curved Connector 168"/>
          <p:cNvCxnSpPr>
            <a:cxnSpLocks noChangeShapeType="1"/>
            <a:stCxn id="6188" idx="1"/>
            <a:endCxn id="6182" idx="3"/>
          </p:cNvCxnSpPr>
          <p:nvPr/>
        </p:nvCxnSpPr>
        <p:spPr bwMode="auto">
          <a:xfrm rot="10800000">
            <a:off x="1890713" y="4795838"/>
            <a:ext cx="1482725" cy="19050"/>
          </a:xfrm>
          <a:prstGeom prst="curvedConnector3">
            <a:avLst>
              <a:gd name="adj1" fmla="val 50000"/>
            </a:avLst>
          </a:prstGeom>
          <a:noFill/>
          <a:ln w="38100" algn="ctr">
            <a:solidFill>
              <a:srgbClr val="92D05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5" name="Shape 174"/>
          <p:cNvCxnSpPr/>
          <p:nvPr/>
        </p:nvCxnSpPr>
        <p:spPr>
          <a:xfrm rot="10800000">
            <a:off x="3098800" y="4278313"/>
            <a:ext cx="325438" cy="471487"/>
          </a:xfrm>
          <a:prstGeom prst="curvedConnector2">
            <a:avLst/>
          </a:prstGeom>
          <a:ln w="381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94" name="TextBox 175"/>
          <p:cNvSpPr txBox="1">
            <a:spLocks noChangeArrowheads="1"/>
          </p:cNvSpPr>
          <p:nvPr/>
        </p:nvSpPr>
        <p:spPr bwMode="auto">
          <a:xfrm>
            <a:off x="3810000" y="5602288"/>
            <a:ext cx="11461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 eaLnBrk="1" hangingPunct="1"/>
            <a:r>
              <a:rPr lang="en-US" b="1">
                <a:solidFill>
                  <a:srgbClr val="FFFF00"/>
                </a:solidFill>
              </a:rPr>
              <a:t>Scientist</a:t>
            </a:r>
          </a:p>
          <a:p>
            <a:pPr algn="l" eaLnBrk="1" hangingPunct="1"/>
            <a:r>
              <a:rPr lang="en-US" b="1">
                <a:solidFill>
                  <a:srgbClr val="FFFF00"/>
                </a:solidFill>
              </a:rPr>
              <a:t>Decision</a:t>
            </a:r>
            <a:endParaRPr lang="en-IN" b="1">
              <a:solidFill>
                <a:srgbClr val="FFFF00"/>
              </a:solidFill>
            </a:endParaRPr>
          </a:p>
        </p:txBody>
      </p:sp>
      <p:sp>
        <p:nvSpPr>
          <p:cNvPr id="182" name="Curved Right Arrow 181"/>
          <p:cNvSpPr/>
          <p:nvPr/>
        </p:nvSpPr>
        <p:spPr>
          <a:xfrm rot="19934231" flipV="1">
            <a:off x="230188" y="2044700"/>
            <a:ext cx="2711450" cy="5049838"/>
          </a:xfrm>
          <a:prstGeom prst="curvedRightArrow">
            <a:avLst>
              <a:gd name="adj1" fmla="val 0"/>
              <a:gd name="adj2" fmla="val 5080"/>
              <a:gd name="adj3" fmla="val 9963"/>
            </a:avLst>
          </a:prstGeom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IN">
              <a:solidFill>
                <a:schemeClr val="tx1"/>
              </a:solidFill>
            </a:endParaRPr>
          </a:p>
        </p:txBody>
      </p:sp>
      <p:sp>
        <p:nvSpPr>
          <p:cNvPr id="6196" name="TextBox 182"/>
          <p:cNvSpPr txBox="1">
            <a:spLocks noChangeArrowheads="1"/>
          </p:cNvSpPr>
          <p:nvPr/>
        </p:nvSpPr>
        <p:spPr bwMode="auto">
          <a:xfrm>
            <a:off x="4419600" y="4851400"/>
            <a:ext cx="10461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 eaLnBrk="1" hangingPunct="1"/>
            <a:r>
              <a:rPr lang="en-US" sz="1200" b="1">
                <a:solidFill>
                  <a:srgbClr val="FFFF00"/>
                </a:solidFill>
              </a:rPr>
              <a:t>Alternate</a:t>
            </a:r>
          </a:p>
          <a:p>
            <a:pPr algn="l" eaLnBrk="1" hangingPunct="1"/>
            <a:r>
              <a:rPr lang="en-US" sz="1200" b="1">
                <a:solidFill>
                  <a:srgbClr val="FFFF00"/>
                </a:solidFill>
              </a:rPr>
              <a:t>Hypotheses</a:t>
            </a:r>
          </a:p>
        </p:txBody>
      </p:sp>
      <p:sp>
        <p:nvSpPr>
          <p:cNvPr id="185" name="Curved Right Arrow 184"/>
          <p:cNvSpPr/>
          <p:nvPr/>
        </p:nvSpPr>
        <p:spPr>
          <a:xfrm rot="1274777" flipH="1">
            <a:off x="5024438" y="5099050"/>
            <a:ext cx="603250" cy="1174750"/>
          </a:xfrm>
          <a:prstGeom prst="curvedRightArrow">
            <a:avLst>
              <a:gd name="adj1" fmla="val 0"/>
              <a:gd name="adj2" fmla="val 33219"/>
              <a:gd name="adj3" fmla="val 2312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IN">
              <a:solidFill>
                <a:schemeClr val="tx1"/>
              </a:solidFill>
            </a:endParaRPr>
          </a:p>
        </p:txBody>
      </p:sp>
      <p:cxnSp>
        <p:nvCxnSpPr>
          <p:cNvPr id="187" name="Curved Connector 186"/>
          <p:cNvCxnSpPr>
            <a:stCxn id="121" idx="3"/>
          </p:cNvCxnSpPr>
          <p:nvPr/>
        </p:nvCxnSpPr>
        <p:spPr>
          <a:xfrm flipV="1">
            <a:off x="3122613" y="5040313"/>
            <a:ext cx="1414462" cy="349250"/>
          </a:xfrm>
          <a:prstGeom prst="curvedConnector3">
            <a:avLst>
              <a:gd name="adj1" fmla="val 5000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Curved Connector 189"/>
          <p:cNvCxnSpPr/>
          <p:nvPr/>
        </p:nvCxnSpPr>
        <p:spPr>
          <a:xfrm flipV="1">
            <a:off x="3962400" y="5181600"/>
            <a:ext cx="533400" cy="533400"/>
          </a:xfrm>
          <a:prstGeom prst="curvedConnector3">
            <a:avLst>
              <a:gd name="adj1" fmla="val -27263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00" name="TextBox 199"/>
          <p:cNvSpPr txBox="1">
            <a:spLocks noChangeArrowheads="1"/>
          </p:cNvSpPr>
          <p:nvPr/>
        </p:nvSpPr>
        <p:spPr bwMode="auto">
          <a:xfrm>
            <a:off x="4795838" y="4033838"/>
            <a:ext cx="10969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 eaLnBrk="1" hangingPunct="1"/>
            <a:r>
              <a:rPr lang="en-US" sz="1200" b="1">
                <a:solidFill>
                  <a:srgbClr val="FFFF00"/>
                </a:solidFill>
              </a:rPr>
              <a:t>Un-expected</a:t>
            </a:r>
          </a:p>
          <a:p>
            <a:pPr algn="l" eaLnBrk="1" hangingPunct="1"/>
            <a:r>
              <a:rPr lang="en-US" sz="1200" b="1">
                <a:solidFill>
                  <a:srgbClr val="FFFF00"/>
                </a:solidFill>
              </a:rPr>
              <a:t>Discovery</a:t>
            </a:r>
          </a:p>
        </p:txBody>
      </p:sp>
      <p:cxnSp>
        <p:nvCxnSpPr>
          <p:cNvPr id="202" name="Curved Connector 201"/>
          <p:cNvCxnSpPr>
            <a:endCxn id="6200" idx="0"/>
          </p:cNvCxnSpPr>
          <p:nvPr/>
        </p:nvCxnSpPr>
        <p:spPr>
          <a:xfrm>
            <a:off x="4241800" y="3276600"/>
            <a:ext cx="1103313" cy="757238"/>
          </a:xfrm>
          <a:prstGeom prst="curvedConnector2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0" name="Curved Right Arrow 239"/>
          <p:cNvSpPr/>
          <p:nvPr/>
        </p:nvSpPr>
        <p:spPr>
          <a:xfrm rot="1282256" flipH="1">
            <a:off x="5127625" y="4498975"/>
            <a:ext cx="1255713" cy="2147888"/>
          </a:xfrm>
          <a:prstGeom prst="curvedRightArrow">
            <a:avLst>
              <a:gd name="adj1" fmla="val 0"/>
              <a:gd name="adj2" fmla="val 18269"/>
              <a:gd name="adj3" fmla="val 14730"/>
            </a:avLst>
          </a:prstGeom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IN">
              <a:solidFill>
                <a:schemeClr val="tx1"/>
              </a:solidFill>
            </a:endParaRPr>
          </a:p>
        </p:txBody>
      </p:sp>
      <p:sp>
        <p:nvSpPr>
          <p:cNvPr id="6203" name="TextBox 242"/>
          <p:cNvSpPr txBox="1">
            <a:spLocks noChangeArrowheads="1"/>
          </p:cNvSpPr>
          <p:nvPr/>
        </p:nvSpPr>
        <p:spPr bwMode="auto">
          <a:xfrm>
            <a:off x="376238" y="3228975"/>
            <a:ext cx="4889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 eaLnBrk="1" hangingPunct="1"/>
            <a:r>
              <a:rPr lang="en-US" sz="1200" b="1">
                <a:solidFill>
                  <a:srgbClr val="FFFF00"/>
                </a:solidFill>
              </a:rPr>
              <a:t>Idea</a:t>
            </a:r>
          </a:p>
        </p:txBody>
      </p:sp>
      <p:sp>
        <p:nvSpPr>
          <p:cNvPr id="244" name="Oval 243"/>
          <p:cNvSpPr/>
          <p:nvPr/>
        </p:nvSpPr>
        <p:spPr>
          <a:xfrm>
            <a:off x="1600200" y="3429000"/>
            <a:ext cx="1524000" cy="6858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200" b="1" dirty="0">
                <a:solidFill>
                  <a:schemeClr val="accent2">
                    <a:lumMod val="75000"/>
                  </a:schemeClr>
                </a:solidFill>
              </a:rPr>
              <a:t>Mainstream</a:t>
            </a:r>
          </a:p>
          <a:p>
            <a:pPr>
              <a:defRPr/>
            </a:pPr>
            <a:r>
              <a:rPr lang="en-US" sz="1200" b="1" dirty="0">
                <a:solidFill>
                  <a:schemeClr val="accent2">
                    <a:lumMod val="75000"/>
                  </a:schemeClr>
                </a:solidFill>
              </a:rPr>
              <a:t>Research Loop</a:t>
            </a:r>
            <a:endParaRPr lang="en-IN" sz="1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45" name="Oval 244"/>
          <p:cNvSpPr/>
          <p:nvPr/>
        </p:nvSpPr>
        <p:spPr>
          <a:xfrm>
            <a:off x="6400800" y="2286000"/>
            <a:ext cx="1066800" cy="457200"/>
          </a:xfrm>
          <a:prstGeom prst="ellipse">
            <a:avLst/>
          </a:prstGeom>
          <a:solidFill>
            <a:srgbClr val="FFFF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200" b="1" dirty="0">
                <a:solidFill>
                  <a:schemeClr val="accent2">
                    <a:lumMod val="75000"/>
                  </a:schemeClr>
                </a:solidFill>
              </a:rPr>
              <a:t>R&amp;D</a:t>
            </a:r>
          </a:p>
          <a:p>
            <a:pPr>
              <a:defRPr/>
            </a:pPr>
            <a:r>
              <a:rPr lang="en-US" sz="1200" b="1" dirty="0">
                <a:solidFill>
                  <a:schemeClr val="accent2">
                    <a:lumMod val="75000"/>
                  </a:schemeClr>
                </a:solidFill>
              </a:rPr>
              <a:t>Loop</a:t>
            </a:r>
            <a:endParaRPr lang="en-IN" sz="1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47" name="Right Arrow 246"/>
          <p:cNvSpPr/>
          <p:nvPr/>
        </p:nvSpPr>
        <p:spPr>
          <a:xfrm rot="20176288">
            <a:off x="7258050" y="5562600"/>
            <a:ext cx="15240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IN"/>
          </a:p>
        </p:txBody>
      </p:sp>
      <p:cxnSp>
        <p:nvCxnSpPr>
          <p:cNvPr id="249" name="Straight Arrow Connector 248"/>
          <p:cNvCxnSpPr/>
          <p:nvPr/>
        </p:nvCxnSpPr>
        <p:spPr>
          <a:xfrm rot="10800000" flipH="1">
            <a:off x="7239000" y="6003925"/>
            <a:ext cx="1382713" cy="412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Straight Arrow Connector 250"/>
          <p:cNvCxnSpPr/>
          <p:nvPr/>
        </p:nvCxnSpPr>
        <p:spPr>
          <a:xfrm rot="10800000" flipH="1">
            <a:off x="7239000" y="4953000"/>
            <a:ext cx="11113" cy="10302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09" name="TextBox 251"/>
          <p:cNvSpPr txBox="1">
            <a:spLocks noChangeArrowheads="1"/>
          </p:cNvSpPr>
          <p:nvPr/>
        </p:nvSpPr>
        <p:spPr bwMode="auto">
          <a:xfrm>
            <a:off x="7467600" y="6048375"/>
            <a:ext cx="110648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 eaLnBrk="1" hangingPunct="1"/>
            <a:r>
              <a:rPr lang="en-US" sz="1200" b="1">
                <a:solidFill>
                  <a:srgbClr val="FFFF00"/>
                </a:solidFill>
              </a:rPr>
              <a:t>Time to User</a:t>
            </a:r>
            <a:endParaRPr lang="en-IN" sz="1200" b="1">
              <a:solidFill>
                <a:srgbClr val="FFFF00"/>
              </a:solidFill>
            </a:endParaRPr>
          </a:p>
        </p:txBody>
      </p:sp>
      <p:sp>
        <p:nvSpPr>
          <p:cNvPr id="6210" name="TextBox 252"/>
          <p:cNvSpPr txBox="1">
            <a:spLocks noChangeArrowheads="1"/>
          </p:cNvSpPr>
          <p:nvPr/>
        </p:nvSpPr>
        <p:spPr bwMode="auto">
          <a:xfrm rot="-5400000">
            <a:off x="6596856" y="5368132"/>
            <a:ext cx="1068387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 eaLnBrk="1" hangingPunct="1"/>
            <a:r>
              <a:rPr lang="en-US" sz="1100" b="1">
                <a:solidFill>
                  <a:srgbClr val="FFFF00"/>
                </a:solidFill>
              </a:rPr>
              <a:t>R&amp;D Maturity</a:t>
            </a:r>
            <a:endParaRPr lang="en-IN" sz="1100" b="1">
              <a:solidFill>
                <a:srgbClr val="FFFF00"/>
              </a:solidFill>
            </a:endParaRPr>
          </a:p>
        </p:txBody>
      </p:sp>
      <p:sp>
        <p:nvSpPr>
          <p:cNvPr id="6211" name="TextBox 253"/>
          <p:cNvSpPr txBox="1">
            <a:spLocks noChangeArrowheads="1"/>
          </p:cNvSpPr>
          <p:nvPr/>
        </p:nvSpPr>
        <p:spPr bwMode="auto">
          <a:xfrm rot="-1508583">
            <a:off x="7385050" y="5375275"/>
            <a:ext cx="1071563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 eaLnBrk="1" hangingPunct="1"/>
            <a:r>
              <a:rPr lang="en-US" sz="1100" b="1">
                <a:solidFill>
                  <a:srgbClr val="FFFF00"/>
                </a:solidFill>
              </a:rPr>
              <a:t>R&amp;D Velocity</a:t>
            </a:r>
            <a:endParaRPr lang="en-IN" sz="1100" b="1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8153400" cy="1066800"/>
          </a:xfrm>
        </p:spPr>
        <p:txBody>
          <a:bodyPr lIns="45720" rIns="45720"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Technological Development Challenges </a:t>
            </a:r>
            <a:endParaRPr lang="en-US" sz="3600" dirty="0" smtClean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371600"/>
            <a:ext cx="9144000" cy="5486400"/>
          </a:xfrm>
        </p:spPr>
        <p:txBody>
          <a:bodyPr rtlCol="0">
            <a:normAutofit/>
          </a:bodyPr>
          <a:lstStyle/>
          <a:p>
            <a:pPr marL="457200" indent="-420688" eaLnBrk="1" fontAlgn="auto" hangingPunct="1">
              <a:spcAft>
                <a:spcPts val="0"/>
              </a:spcAft>
              <a:buClr>
                <a:srgbClr val="C00000"/>
              </a:buClr>
              <a:defRPr/>
            </a:pPr>
            <a:r>
              <a:rPr lang="en-US" dirty="0" smtClean="0"/>
              <a:t>Dynamics of Technology Development</a:t>
            </a:r>
          </a:p>
          <a:p>
            <a:pPr marL="457200" indent="-420688" eaLnBrk="1" fontAlgn="auto" hangingPunct="1">
              <a:spcAft>
                <a:spcPts val="0"/>
              </a:spcAft>
              <a:buClr>
                <a:srgbClr val="C00000"/>
              </a:buClr>
              <a:defRPr/>
            </a:pPr>
            <a:endParaRPr lang="en-US" dirty="0" smtClean="0"/>
          </a:p>
          <a:p>
            <a:pPr marL="457200" indent="-420688" eaLnBrk="1" fontAlgn="auto" hangingPunct="1">
              <a:spcAft>
                <a:spcPts val="0"/>
              </a:spcAft>
              <a:buClr>
                <a:srgbClr val="C00000"/>
              </a:buClr>
              <a:buFontTx/>
              <a:buNone/>
              <a:defRPr/>
            </a:pPr>
            <a:r>
              <a:rPr lang="en-US" sz="3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	</a:t>
            </a:r>
            <a:r>
              <a:rPr lang="en-US" sz="3400" b="1" dirty="0" smtClean="0">
                <a:solidFill>
                  <a:srgbClr val="0000CC"/>
                </a:solidFill>
              </a:rPr>
              <a:t>Environment 		</a:t>
            </a:r>
            <a:r>
              <a:rPr lang="en-US" sz="3400" b="1" dirty="0" smtClean="0">
                <a:solidFill>
                  <a:srgbClr val="006699"/>
                </a:solidFill>
              </a:rPr>
              <a:t>Technology</a:t>
            </a:r>
          </a:p>
          <a:p>
            <a:pPr marL="457200" indent="-420688" eaLnBrk="1" fontAlgn="auto" hangingPunct="1">
              <a:spcAft>
                <a:spcPts val="0"/>
              </a:spcAft>
              <a:buClr>
                <a:srgbClr val="C00000"/>
              </a:buClr>
              <a:buFontTx/>
              <a:buNone/>
              <a:defRPr/>
            </a:pPr>
            <a:endParaRPr lang="en-US" dirty="0" smtClean="0"/>
          </a:p>
          <a:p>
            <a:pPr marL="457200" indent="-420688" eaLnBrk="1" fontAlgn="auto" hangingPunct="1">
              <a:spcAft>
                <a:spcPts val="0"/>
              </a:spcAft>
              <a:defRPr/>
            </a:pPr>
            <a:r>
              <a:rPr lang="en-US" sz="2400" dirty="0" smtClean="0"/>
              <a:t>Dynamic War Scenarios</a:t>
            </a:r>
          </a:p>
          <a:p>
            <a:pPr marL="457200" indent="-420688" eaLnBrk="1" fontAlgn="auto" hangingPunct="1">
              <a:spcAft>
                <a:spcPts val="0"/>
              </a:spcAft>
              <a:buClr>
                <a:srgbClr val="C00000"/>
              </a:buClr>
              <a:defRPr/>
            </a:pPr>
            <a:r>
              <a:rPr lang="en-US" sz="2400" dirty="0" smtClean="0"/>
              <a:t>Rapid Technology Obsolescence</a:t>
            </a:r>
          </a:p>
          <a:p>
            <a:pPr marL="457200" indent="-420688" eaLnBrk="1" fontAlgn="auto" hangingPunct="1">
              <a:spcAft>
                <a:spcPts val="0"/>
              </a:spcAft>
              <a:buClr>
                <a:srgbClr val="C00000"/>
              </a:buClr>
              <a:defRPr/>
            </a:pPr>
            <a:r>
              <a:rPr lang="en-US" sz="2400" dirty="0" smtClean="0"/>
              <a:t>Technology seeding and enhanced velocity of R&amp;D</a:t>
            </a:r>
          </a:p>
          <a:p>
            <a:pPr marL="457200" indent="-420688" eaLnBrk="1" fontAlgn="auto" hangingPunct="1">
              <a:spcAft>
                <a:spcPts val="0"/>
              </a:spcAft>
              <a:buClr>
                <a:srgbClr val="C00000"/>
              </a:buClr>
              <a:defRPr/>
            </a:pPr>
            <a:r>
              <a:rPr lang="en-US" sz="2400" dirty="0" smtClean="0"/>
              <a:t>Improving the Product Quality</a:t>
            </a:r>
          </a:p>
          <a:p>
            <a:pPr marL="457200" indent="-420688" eaLnBrk="1" fontAlgn="auto" hangingPunct="1">
              <a:spcAft>
                <a:spcPts val="0"/>
              </a:spcAft>
              <a:defRPr/>
            </a:pPr>
            <a:r>
              <a:rPr lang="en-US" sz="2400" dirty="0" smtClean="0"/>
              <a:t>International Competition </a:t>
            </a:r>
          </a:p>
          <a:p>
            <a:pPr marL="457200" indent="-420688" eaLnBrk="1" fontAlgn="auto" hangingPunct="1">
              <a:spcAft>
                <a:spcPts val="0"/>
              </a:spcAft>
              <a:defRPr/>
            </a:pPr>
            <a:r>
              <a:rPr lang="en-US" sz="2400" dirty="0" smtClean="0"/>
              <a:t>Retaining talent</a:t>
            </a:r>
          </a:p>
        </p:txBody>
      </p:sp>
      <p:sp>
        <p:nvSpPr>
          <p:cNvPr id="6" name="Curved Down Arrow 5"/>
          <p:cNvSpPr/>
          <p:nvPr/>
        </p:nvSpPr>
        <p:spPr>
          <a:xfrm>
            <a:off x="3000375" y="2000250"/>
            <a:ext cx="2857500" cy="571500"/>
          </a:xfrm>
          <a:prstGeom prst="curvedDownArrow">
            <a:avLst/>
          </a:prstGeom>
          <a:gradFill flip="none" rotWithShape="1">
            <a:gsLst>
              <a:gs pos="0">
                <a:srgbClr val="FF00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10800000" scaled="0"/>
            <a:tileRect/>
          </a:gra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Curved Down Arrow 6"/>
          <p:cNvSpPr>
            <a:spLocks noChangeArrowheads="1"/>
          </p:cNvSpPr>
          <p:nvPr/>
        </p:nvSpPr>
        <p:spPr bwMode="auto">
          <a:xfrm flipH="1" flipV="1">
            <a:off x="2928938" y="3086100"/>
            <a:ext cx="2857500" cy="571500"/>
          </a:xfrm>
          <a:prstGeom prst="curvedDownArrow">
            <a:avLst>
              <a:gd name="adj1" fmla="val 25000"/>
              <a:gd name="adj2" fmla="val 50000"/>
              <a:gd name="adj3" fmla="val 25000"/>
            </a:avLst>
          </a:prstGeom>
          <a:gradFill rotWithShape="1">
            <a:gsLst>
              <a:gs pos="0">
                <a:srgbClr val="FF00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10800000"/>
          </a:gradFill>
          <a:ln w="25400" algn="ctr">
            <a:solidFill>
              <a:srgbClr val="FFFF00"/>
            </a:solidFill>
            <a:miter lim="800000"/>
            <a:headEnd/>
            <a:tailEnd/>
          </a:ln>
        </p:spPr>
        <p:txBody>
          <a:bodyPr rot="10800000" anchor="ctr"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rgbClr val="000099"/>
                </a:solidFill>
              </a:rPr>
              <a:t>‘</a:t>
            </a:r>
            <a:r>
              <a:rPr lang="en-US" b="1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Takniki Stur</a:t>
            </a:r>
            <a:r>
              <a:rPr lang="en-US" b="1" smtClean="0">
                <a:solidFill>
                  <a:srgbClr val="000099"/>
                </a:solidFill>
              </a:rPr>
              <a:t>’ Metric</a:t>
            </a:r>
            <a:br>
              <a:rPr lang="en-US" b="1" smtClean="0">
                <a:solidFill>
                  <a:srgbClr val="000099"/>
                </a:solidFill>
              </a:rPr>
            </a:br>
            <a:r>
              <a:rPr lang="en-US" sz="2400" b="1" i="1" smtClean="0">
                <a:solidFill>
                  <a:srgbClr val="000099"/>
                </a:solidFill>
              </a:rPr>
              <a:t>Technology Maturity thru’ Systems Development</a:t>
            </a:r>
            <a:endParaRPr lang="en-IN" b="1" i="1" smtClean="0">
              <a:solidFill>
                <a:srgbClr val="000099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500063" y="5715000"/>
            <a:ext cx="6016625" cy="414338"/>
          </a:xfrm>
          <a:prstGeom prst="roundRect">
            <a:avLst/>
          </a:prstGeom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IN" b="1" i="1" dirty="0">
                <a:solidFill>
                  <a:srgbClr val="750B3D"/>
                </a:solidFill>
                <a:cs typeface="Arial" charset="0"/>
              </a:rPr>
              <a:t>TS 1     </a:t>
            </a:r>
            <a:r>
              <a:rPr lang="en-IN" b="1" i="1" dirty="0">
                <a:solidFill>
                  <a:schemeClr val="accent2">
                    <a:lumMod val="20000"/>
                    <a:lumOff val="80000"/>
                  </a:schemeClr>
                </a:solidFill>
                <a:cs typeface="Arial" charset="0"/>
              </a:rPr>
              <a:t>Basic</a:t>
            </a:r>
            <a:r>
              <a:rPr lang="en-IN" b="1" i="1" dirty="0">
                <a:solidFill>
                  <a:schemeClr val="bg1">
                    <a:lumMod val="95000"/>
                  </a:schemeClr>
                </a:solidFill>
                <a:cs typeface="Arial" charset="0"/>
              </a:rPr>
              <a:t> principles and scientific understanding</a:t>
            </a:r>
            <a:endParaRPr lang="en-IN" b="1" dirty="0">
              <a:solidFill>
                <a:schemeClr val="bg1">
                  <a:lumMod val="95000"/>
                </a:schemeClr>
              </a:solidFill>
              <a:cs typeface="Arial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143000" y="5300663"/>
            <a:ext cx="6669088" cy="414337"/>
          </a:xfrm>
          <a:prstGeom prst="round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IN" b="1" i="1">
                <a:solidFill>
                  <a:srgbClr val="FBD0E4"/>
                </a:solidFill>
                <a:cs typeface="Arial" charset="0"/>
              </a:rPr>
              <a:t>TS 2	Technology application/ concept formulation</a:t>
            </a:r>
            <a:endParaRPr lang="en-IN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857375" y="4872038"/>
            <a:ext cx="5954713" cy="414337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IN" b="1" i="1">
                <a:solidFill>
                  <a:srgbClr val="00192F"/>
                </a:solidFill>
                <a:cs typeface="Arial" charset="0"/>
              </a:rPr>
              <a:t>TS 3	Proof-of-concept established</a:t>
            </a:r>
            <a:endParaRPr lang="en-IN">
              <a:solidFill>
                <a:srgbClr val="00192F"/>
              </a:solidFill>
              <a:cs typeface="Arial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500313" y="4429125"/>
            <a:ext cx="5311775" cy="41433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IN" b="1" i="1">
                <a:solidFill>
                  <a:srgbClr val="00192F"/>
                </a:solidFill>
                <a:cs typeface="Arial" charset="0"/>
              </a:rPr>
              <a:t>TS 4</a:t>
            </a:r>
            <a:r>
              <a:rPr lang="en-IN" sz="1200" b="1" i="1">
                <a:solidFill>
                  <a:srgbClr val="00192F"/>
                </a:solidFill>
                <a:cs typeface="Arial" charset="0"/>
              </a:rPr>
              <a:t>       </a:t>
            </a:r>
            <a:r>
              <a:rPr lang="en-IN" sz="1400" b="1" i="1">
                <a:solidFill>
                  <a:srgbClr val="00192F"/>
                </a:solidFill>
                <a:cs typeface="Arial" charset="0"/>
              </a:rPr>
              <a:t>Component level laboratory (bread board) feasibility</a:t>
            </a:r>
            <a:endParaRPr lang="en-IN" sz="2000" b="1">
              <a:solidFill>
                <a:srgbClr val="00192F"/>
              </a:solidFill>
              <a:cs typeface="Arial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3071813" y="4000500"/>
            <a:ext cx="4740275" cy="41433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IN" sz="1600" b="1" i="1">
                <a:solidFill>
                  <a:srgbClr val="00192F"/>
                </a:solidFill>
                <a:cs typeface="Arial" charset="0"/>
              </a:rPr>
              <a:t>TS 5 </a:t>
            </a:r>
            <a:r>
              <a:rPr lang="en-IN" sz="1400" b="1" i="1">
                <a:solidFill>
                  <a:srgbClr val="00192F"/>
                </a:solidFill>
                <a:cs typeface="Arial" charset="0"/>
              </a:rPr>
              <a:t>      Technology validation in field environment</a:t>
            </a:r>
            <a:endParaRPr lang="en-IN" sz="2000" b="1">
              <a:solidFill>
                <a:srgbClr val="00192F"/>
              </a:solidFill>
              <a:cs typeface="Arial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3571875" y="3571875"/>
            <a:ext cx="4745038" cy="41433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IN" sz="1600" b="1" i="1">
                <a:solidFill>
                  <a:srgbClr val="00192F"/>
                </a:solidFill>
                <a:cs typeface="Arial" charset="0"/>
              </a:rPr>
              <a:t>TS 6</a:t>
            </a:r>
            <a:r>
              <a:rPr lang="en-IN" sz="1400" b="1" i="1">
                <a:solidFill>
                  <a:srgbClr val="00192F"/>
                </a:solidFill>
                <a:cs typeface="Arial" charset="0"/>
              </a:rPr>
              <a:t>     Subsystem prototype demonstration in field environment</a:t>
            </a:r>
            <a:endParaRPr lang="en-IN" sz="2000" b="1">
              <a:solidFill>
                <a:srgbClr val="00192F"/>
              </a:solidFill>
              <a:cs typeface="Arial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4071938" y="3157538"/>
            <a:ext cx="5072062" cy="414337"/>
          </a:xfrm>
          <a:prstGeom prst="roundRect">
            <a:avLst/>
          </a:prstGeom>
          <a:solidFill>
            <a:schemeClr val="tx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IN" sz="1600" b="1" i="1" dirty="0">
                <a:solidFill>
                  <a:srgbClr val="FF0000"/>
                </a:solidFill>
                <a:cs typeface="Arial" charset="0"/>
              </a:rPr>
              <a:t>TS 7</a:t>
            </a:r>
            <a:r>
              <a:rPr lang="en-IN" sz="1400" b="1" i="1" dirty="0">
                <a:solidFill>
                  <a:srgbClr val="FF0000"/>
                </a:solidFill>
                <a:cs typeface="Arial" charset="0"/>
              </a:rPr>
              <a:t>   System prototype development for field environ.</a:t>
            </a:r>
            <a:endParaRPr lang="en-IN" sz="2000" b="1" dirty="0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4429125" y="2714625"/>
            <a:ext cx="4714875" cy="41433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IN" b="1" i="1">
                <a:solidFill>
                  <a:srgbClr val="00192F"/>
                </a:solidFill>
                <a:cs typeface="Arial" charset="0"/>
              </a:rPr>
              <a:t>TS 8</a:t>
            </a:r>
            <a:r>
              <a:rPr lang="en-IN" sz="1600" b="1" i="1">
                <a:solidFill>
                  <a:srgbClr val="00192F"/>
                </a:solidFill>
                <a:cs typeface="Arial" charset="0"/>
              </a:rPr>
              <a:t>   </a:t>
            </a:r>
            <a:r>
              <a:rPr lang="en-IN" sz="1400" b="1" i="1">
                <a:solidFill>
                  <a:srgbClr val="00192F"/>
                </a:solidFill>
                <a:cs typeface="Arial" charset="0"/>
              </a:rPr>
              <a:t>TOT &amp; completion of successful field trials</a:t>
            </a:r>
            <a:r>
              <a:rPr lang="en-IN" sz="1600" b="1" i="1">
                <a:solidFill>
                  <a:srgbClr val="00192F"/>
                </a:solidFill>
                <a:cs typeface="Arial" charset="0"/>
              </a:rPr>
              <a:t> </a:t>
            </a:r>
            <a:endParaRPr lang="en-IN" sz="2000" b="1">
              <a:solidFill>
                <a:srgbClr val="00192F"/>
              </a:solidFill>
              <a:cs typeface="Arial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4714875" y="2286000"/>
            <a:ext cx="4429125" cy="41433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IN" b="1" i="1">
                <a:solidFill>
                  <a:srgbClr val="00192F"/>
                </a:solidFill>
                <a:cs typeface="Arial" charset="0"/>
              </a:rPr>
              <a:t>TS 9       System fielded with User</a:t>
            </a:r>
            <a:endParaRPr lang="en-IN" sz="2000" b="1">
              <a:solidFill>
                <a:srgbClr val="00192F"/>
              </a:solidFill>
              <a:cs typeface="Arial" charset="0"/>
            </a:endParaRPr>
          </a:p>
        </p:txBody>
      </p:sp>
      <p:sp>
        <p:nvSpPr>
          <p:cNvPr id="16" name="Right Arrow 15"/>
          <p:cNvSpPr/>
          <p:nvPr/>
        </p:nvSpPr>
        <p:spPr>
          <a:xfrm rot="19144251">
            <a:off x="190500" y="3470275"/>
            <a:ext cx="4278313" cy="603250"/>
          </a:xfrm>
          <a:prstGeom prst="rightArrow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rgbClr val="C00000"/>
                </a:solidFill>
              </a:rPr>
              <a:t>Technology Maturity</a:t>
            </a:r>
            <a:endParaRPr lang="en-IN" b="1" dirty="0">
              <a:solidFill>
                <a:srgbClr val="C00000"/>
              </a:solidFill>
            </a:endParaRPr>
          </a:p>
        </p:txBody>
      </p:sp>
      <p:sp>
        <p:nvSpPr>
          <p:cNvPr id="19" name="Cube 18"/>
          <p:cNvSpPr/>
          <p:nvPr/>
        </p:nvSpPr>
        <p:spPr>
          <a:xfrm rot="16200000">
            <a:off x="6912769" y="4977607"/>
            <a:ext cx="2232025" cy="287337"/>
          </a:xfrm>
          <a:prstGeom prst="cub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/>
              <a:t>Matured Technologies</a:t>
            </a:r>
            <a:endParaRPr lang="en-IN" sz="1400" b="1" dirty="0"/>
          </a:p>
        </p:txBody>
      </p:sp>
      <p:sp>
        <p:nvSpPr>
          <p:cNvPr id="20" name="Cube 19"/>
          <p:cNvSpPr/>
          <p:nvPr/>
        </p:nvSpPr>
        <p:spPr>
          <a:xfrm rot="16200000">
            <a:off x="6984206" y="4761707"/>
            <a:ext cx="2663825" cy="287338"/>
          </a:xfrm>
          <a:prstGeom prst="cub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>
                <a:solidFill>
                  <a:srgbClr val="FF0000"/>
                </a:solidFill>
                <a:cs typeface="Arial" charset="0"/>
              </a:rPr>
              <a:t>Other Modules/ systems</a:t>
            </a:r>
            <a:endParaRPr lang="en-IN" sz="1600" b="1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21" name="Cube 20"/>
          <p:cNvSpPr/>
          <p:nvPr/>
        </p:nvSpPr>
        <p:spPr>
          <a:xfrm rot="16200000">
            <a:off x="7335838" y="4768850"/>
            <a:ext cx="2643188" cy="395287"/>
          </a:xfrm>
          <a:prstGeom prst="cub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/>
              <a:t>Industry Support</a:t>
            </a:r>
            <a:endParaRPr lang="en-IN" sz="1400" b="1" dirty="0"/>
          </a:p>
        </p:txBody>
      </p:sp>
      <p:sp>
        <p:nvSpPr>
          <p:cNvPr id="22" name="Cube 21"/>
          <p:cNvSpPr/>
          <p:nvPr/>
        </p:nvSpPr>
        <p:spPr>
          <a:xfrm>
            <a:off x="6443663" y="5734050"/>
            <a:ext cx="1439862" cy="428625"/>
          </a:xfrm>
          <a:prstGeom prst="cub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rgbClr val="FF0000"/>
                </a:solidFill>
              </a:rPr>
              <a:t>Academia</a:t>
            </a:r>
            <a:endParaRPr lang="en-IN" sz="1600" b="1" dirty="0">
              <a:solidFill>
                <a:srgbClr val="FF0000"/>
              </a:solidFill>
            </a:endParaRPr>
          </a:p>
        </p:txBody>
      </p:sp>
      <p:sp>
        <p:nvSpPr>
          <p:cNvPr id="8209" name="Cube 20"/>
          <p:cNvSpPr>
            <a:spLocks noChangeArrowheads="1"/>
          </p:cNvSpPr>
          <p:nvPr/>
        </p:nvSpPr>
        <p:spPr bwMode="auto">
          <a:xfrm rot="-5400000">
            <a:off x="7660481" y="4804569"/>
            <a:ext cx="2643188" cy="323850"/>
          </a:xfrm>
          <a:prstGeom prst="cube">
            <a:avLst>
              <a:gd name="adj" fmla="val 25000"/>
            </a:avLst>
          </a:prstGeom>
          <a:solidFill>
            <a:srgbClr val="299794"/>
          </a:solidFill>
          <a:ln w="25400" algn="ctr">
            <a:solidFill>
              <a:srgbClr val="5C9929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1400" b="1">
                <a:solidFill>
                  <a:srgbClr val="FFFFFF"/>
                </a:solidFill>
                <a:latin typeface="Corbel" pitchFamily="34" charset="0"/>
              </a:rPr>
              <a:t>User Support</a:t>
            </a:r>
            <a:endParaRPr lang="en-IN" sz="1400" b="1">
              <a:solidFill>
                <a:srgbClr val="FFFFFF"/>
              </a:solidFill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b="1" dirty="0" smtClean="0">
                <a:solidFill>
                  <a:srgbClr val="002060"/>
                </a:solidFill>
              </a:rPr>
              <a:t>Technology Evaluation</a:t>
            </a:r>
            <a:br>
              <a:rPr lang="en-GB" b="1" dirty="0" smtClean="0">
                <a:solidFill>
                  <a:srgbClr val="002060"/>
                </a:solidFill>
              </a:rPr>
            </a:br>
            <a:r>
              <a:rPr lang="en-GB" b="1" dirty="0" smtClean="0">
                <a:solidFill>
                  <a:srgbClr val="002060"/>
                </a:solidFill>
              </a:rPr>
              <a:t>(DATE)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7254875" y="4940300"/>
            <a:ext cx="1439863" cy="900113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eaLnBrk="0" hangingPunct="0"/>
            <a:r>
              <a:rPr lang="en-GB" sz="1600" b="1">
                <a:solidFill>
                  <a:srgbClr val="002060"/>
                </a:solidFill>
              </a:rPr>
              <a:t>Systems/ TD Program</a:t>
            </a: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1082675" y="4940300"/>
            <a:ext cx="1439863" cy="900113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eaLnBrk="0" hangingPunct="0"/>
            <a:r>
              <a:rPr lang="en-GB" sz="1600" b="1">
                <a:solidFill>
                  <a:srgbClr val="002060"/>
                </a:solidFill>
              </a:rPr>
              <a:t>S&amp;T Program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4168775" y="4940300"/>
            <a:ext cx="1439863" cy="900113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eaLnBrk="0" hangingPunct="0"/>
            <a:r>
              <a:rPr lang="en-GB" sz="1600" b="1">
                <a:solidFill>
                  <a:srgbClr val="002060"/>
                </a:solidFill>
              </a:rPr>
              <a:t>Technology Gap Assessment</a:t>
            </a:r>
          </a:p>
        </p:txBody>
      </p:sp>
      <p:cxnSp>
        <p:nvCxnSpPr>
          <p:cNvPr id="9222" name="AutoShape 6"/>
          <p:cNvCxnSpPr>
            <a:cxnSpLocks noChangeShapeType="1"/>
          </p:cNvCxnSpPr>
          <p:nvPr/>
        </p:nvCxnSpPr>
        <p:spPr bwMode="auto">
          <a:xfrm>
            <a:off x="8321675" y="3668713"/>
            <a:ext cx="0" cy="1271587"/>
          </a:xfrm>
          <a:prstGeom prst="straightConnector1">
            <a:avLst/>
          </a:prstGeom>
          <a:noFill/>
          <a:ln w="19050">
            <a:solidFill>
              <a:srgbClr val="FF00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1863" name="AutoShape 7"/>
          <p:cNvCxnSpPr>
            <a:cxnSpLocks noChangeShapeType="1"/>
            <a:stCxn id="9221" idx="1"/>
            <a:endCxn id="9220" idx="3"/>
          </p:cNvCxnSpPr>
          <p:nvPr/>
        </p:nvCxnSpPr>
        <p:spPr bwMode="auto">
          <a:xfrm flipH="1">
            <a:off x="2522538" y="5391150"/>
            <a:ext cx="1646237" cy="0"/>
          </a:xfrm>
          <a:prstGeom prst="straightConnector1">
            <a:avLst/>
          </a:prstGeom>
          <a:ln>
            <a:solidFill>
              <a:srgbClr val="FF0000"/>
            </a:solidFill>
            <a:headEnd type="none" w="sm" len="sm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9224" name="Group 8"/>
          <p:cNvGrpSpPr>
            <a:grpSpLocks/>
          </p:cNvGrpSpPr>
          <p:nvPr/>
        </p:nvGrpSpPr>
        <p:grpSpPr bwMode="auto">
          <a:xfrm>
            <a:off x="1539875" y="3683000"/>
            <a:ext cx="685800" cy="1219200"/>
            <a:chOff x="970" y="2320"/>
            <a:chExt cx="432" cy="768"/>
          </a:xfrm>
        </p:grpSpPr>
        <p:sp>
          <p:nvSpPr>
            <p:cNvPr id="121865" name="Line 9"/>
            <p:cNvSpPr>
              <a:spLocks noChangeShapeType="1"/>
            </p:cNvSpPr>
            <p:nvPr/>
          </p:nvSpPr>
          <p:spPr bwMode="auto">
            <a:xfrm flipV="1">
              <a:off x="1402" y="2320"/>
              <a:ext cx="0" cy="768"/>
            </a:xfrm>
            <a:prstGeom prst="line">
              <a:avLst/>
            </a:prstGeom>
            <a:ln>
              <a:solidFill>
                <a:srgbClr val="FF0000"/>
              </a:solidFill>
              <a:headEnd type="none" w="sm" len="sm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wrap="none" anchor="ctr"/>
            <a:lstStyle/>
            <a:p>
              <a:pPr>
                <a:defRPr/>
              </a:pPr>
              <a:endParaRPr lang="en-IN">
                <a:ln>
                  <a:solidFill>
                    <a:srgbClr val="FF0000"/>
                  </a:solidFill>
                </a:ln>
                <a:solidFill>
                  <a:srgbClr val="002060"/>
                </a:solidFill>
              </a:endParaRPr>
            </a:p>
          </p:txBody>
        </p:sp>
        <p:sp>
          <p:nvSpPr>
            <p:cNvPr id="121866" name="Line 10"/>
            <p:cNvSpPr>
              <a:spLocks noChangeShapeType="1"/>
            </p:cNvSpPr>
            <p:nvPr/>
          </p:nvSpPr>
          <p:spPr bwMode="auto">
            <a:xfrm flipV="1">
              <a:off x="970" y="2320"/>
              <a:ext cx="0" cy="768"/>
            </a:xfrm>
            <a:prstGeom prst="line">
              <a:avLst/>
            </a:prstGeom>
            <a:ln>
              <a:solidFill>
                <a:srgbClr val="FF0000"/>
              </a:solidFill>
              <a:headEnd type="none" w="sm" len="sm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wrap="none" anchor="ctr"/>
            <a:lstStyle/>
            <a:p>
              <a:pPr>
                <a:defRPr/>
              </a:pPr>
              <a:endParaRPr lang="en-IN">
                <a:ln>
                  <a:solidFill>
                    <a:srgbClr val="FF0000"/>
                  </a:solidFill>
                </a:ln>
                <a:solidFill>
                  <a:srgbClr val="002060"/>
                </a:solidFill>
              </a:endParaRPr>
            </a:p>
          </p:txBody>
        </p:sp>
      </p:grpSp>
      <p:sp>
        <p:nvSpPr>
          <p:cNvPr id="9225" name="Line 11"/>
          <p:cNvSpPr>
            <a:spLocks noChangeShapeType="1"/>
          </p:cNvSpPr>
          <p:nvPr/>
        </p:nvSpPr>
        <p:spPr bwMode="auto">
          <a:xfrm>
            <a:off x="4876800" y="4038600"/>
            <a:ext cx="0" cy="8382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121868" name="Line 12"/>
          <p:cNvSpPr>
            <a:spLocks noChangeShapeType="1"/>
          </p:cNvSpPr>
          <p:nvPr/>
        </p:nvSpPr>
        <p:spPr bwMode="auto">
          <a:xfrm>
            <a:off x="4664075" y="3225800"/>
            <a:ext cx="0" cy="17526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defRPr/>
            </a:pPr>
            <a:endParaRPr lang="en-IN">
              <a:ln>
                <a:solidFill>
                  <a:srgbClr val="FF0000"/>
                </a:solidFill>
              </a:ln>
              <a:solidFill>
                <a:srgbClr val="002060"/>
              </a:solidFill>
            </a:endParaRPr>
          </a:p>
        </p:txBody>
      </p:sp>
      <p:sp>
        <p:nvSpPr>
          <p:cNvPr id="121869" name="Line 13"/>
          <p:cNvSpPr>
            <a:spLocks noChangeShapeType="1"/>
          </p:cNvSpPr>
          <p:nvPr/>
        </p:nvSpPr>
        <p:spPr bwMode="auto">
          <a:xfrm>
            <a:off x="2987675" y="3225800"/>
            <a:ext cx="0" cy="990600"/>
          </a:xfrm>
          <a:prstGeom prst="line">
            <a:avLst/>
          </a:prstGeom>
          <a:ln>
            <a:solidFill>
              <a:srgbClr val="FF0000"/>
            </a:solidFill>
            <a:headEnd type="non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en-IN">
              <a:ln>
                <a:solidFill>
                  <a:srgbClr val="FF0000"/>
                </a:solidFill>
              </a:ln>
              <a:solidFill>
                <a:srgbClr val="002060"/>
              </a:solidFill>
            </a:endParaRPr>
          </a:p>
        </p:txBody>
      </p:sp>
      <p:sp>
        <p:nvSpPr>
          <p:cNvPr id="121870" name="Line 14"/>
          <p:cNvSpPr>
            <a:spLocks noChangeShapeType="1"/>
          </p:cNvSpPr>
          <p:nvPr/>
        </p:nvSpPr>
        <p:spPr bwMode="auto">
          <a:xfrm>
            <a:off x="2987675" y="4216400"/>
            <a:ext cx="1447800" cy="0"/>
          </a:xfrm>
          <a:prstGeom prst="line">
            <a:avLst/>
          </a:prstGeom>
          <a:ln>
            <a:solidFill>
              <a:srgbClr val="FF0000"/>
            </a:solidFill>
            <a:headEnd type="non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en-IN">
              <a:ln>
                <a:solidFill>
                  <a:srgbClr val="FF0000"/>
                </a:solidFill>
              </a:ln>
              <a:solidFill>
                <a:srgbClr val="002060"/>
              </a:solidFill>
            </a:endParaRPr>
          </a:p>
        </p:txBody>
      </p:sp>
      <p:sp>
        <p:nvSpPr>
          <p:cNvPr id="121871" name="Line 15"/>
          <p:cNvSpPr>
            <a:spLocks noChangeShapeType="1"/>
          </p:cNvSpPr>
          <p:nvPr/>
        </p:nvSpPr>
        <p:spPr bwMode="auto">
          <a:xfrm>
            <a:off x="4435475" y="4216400"/>
            <a:ext cx="0" cy="685800"/>
          </a:xfrm>
          <a:prstGeom prst="line">
            <a:avLst/>
          </a:prstGeom>
          <a:ln>
            <a:solidFill>
              <a:srgbClr val="FF0000"/>
            </a:solidFill>
            <a:headEnd type="none" w="sm" len="sm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en-IN">
              <a:ln>
                <a:solidFill>
                  <a:srgbClr val="FF0000"/>
                </a:solidFill>
              </a:ln>
              <a:solidFill>
                <a:srgbClr val="002060"/>
              </a:solidFill>
            </a:endParaRPr>
          </a:p>
        </p:txBody>
      </p:sp>
      <p:sp>
        <p:nvSpPr>
          <p:cNvPr id="9230" name="Rectangle 17"/>
          <p:cNvSpPr>
            <a:spLocks noChangeArrowheads="1"/>
          </p:cNvSpPr>
          <p:nvPr/>
        </p:nvSpPr>
        <p:spPr bwMode="auto">
          <a:xfrm>
            <a:off x="3140075" y="2768600"/>
            <a:ext cx="1439863" cy="900113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eaLnBrk="0" hangingPunct="0"/>
            <a:r>
              <a:rPr lang="en-GB" sz="1600" b="1">
                <a:solidFill>
                  <a:srgbClr val="002060"/>
                </a:solidFill>
              </a:rPr>
              <a:t>Capability Assessment</a:t>
            </a:r>
          </a:p>
        </p:txBody>
      </p:sp>
      <p:cxnSp>
        <p:nvCxnSpPr>
          <p:cNvPr id="9231" name="AutoShape 18"/>
          <p:cNvCxnSpPr>
            <a:cxnSpLocks noChangeShapeType="1"/>
            <a:stCxn id="9230" idx="3"/>
            <a:endCxn id="9262" idx="1"/>
          </p:cNvCxnSpPr>
          <p:nvPr/>
        </p:nvCxnSpPr>
        <p:spPr bwMode="auto">
          <a:xfrm>
            <a:off x="4579938" y="3219450"/>
            <a:ext cx="617537" cy="0"/>
          </a:xfrm>
          <a:prstGeom prst="straightConnector1">
            <a:avLst/>
          </a:prstGeom>
          <a:noFill/>
          <a:ln w="19050">
            <a:solidFill>
              <a:srgbClr val="FF00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1875" name="Line 19"/>
          <p:cNvSpPr>
            <a:spLocks noChangeShapeType="1"/>
          </p:cNvSpPr>
          <p:nvPr/>
        </p:nvSpPr>
        <p:spPr bwMode="auto">
          <a:xfrm flipH="1">
            <a:off x="2911475" y="2997200"/>
            <a:ext cx="228600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triangle" w="med" len="med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defRPr/>
            </a:pPr>
            <a:endParaRPr lang="en-IN">
              <a:ln>
                <a:solidFill>
                  <a:srgbClr val="FF0000"/>
                </a:solidFill>
              </a:ln>
              <a:solidFill>
                <a:srgbClr val="002060"/>
              </a:solidFill>
            </a:endParaRPr>
          </a:p>
        </p:txBody>
      </p:sp>
      <p:sp>
        <p:nvSpPr>
          <p:cNvPr id="9233" name="Text Box 20"/>
          <p:cNvSpPr txBox="1">
            <a:spLocks noChangeArrowheads="1"/>
          </p:cNvSpPr>
          <p:nvPr/>
        </p:nvSpPr>
        <p:spPr bwMode="auto">
          <a:xfrm>
            <a:off x="2667000" y="2097088"/>
            <a:ext cx="495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/>
            <a:r>
              <a:rPr lang="en-GB" sz="2000">
                <a:solidFill>
                  <a:srgbClr val="002060"/>
                </a:solidFill>
                <a:latin typeface="Times New Roman" pitchFamily="18" charset="0"/>
              </a:rPr>
              <a:t>CF</a:t>
            </a:r>
          </a:p>
        </p:txBody>
      </p:sp>
      <p:sp>
        <p:nvSpPr>
          <p:cNvPr id="9234" name="Text Box 21"/>
          <p:cNvSpPr txBox="1">
            <a:spLocks noChangeArrowheads="1"/>
          </p:cNvSpPr>
          <p:nvPr/>
        </p:nvSpPr>
        <p:spPr bwMode="auto">
          <a:xfrm>
            <a:off x="4530725" y="2868613"/>
            <a:ext cx="412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/>
            <a:r>
              <a:rPr lang="en-GB">
                <a:solidFill>
                  <a:srgbClr val="002060"/>
                </a:solidFill>
                <a:latin typeface="Times New Roman" pitchFamily="18" charset="0"/>
              </a:rPr>
              <a:t>CI</a:t>
            </a:r>
          </a:p>
        </p:txBody>
      </p:sp>
      <p:sp>
        <p:nvSpPr>
          <p:cNvPr id="121878" name="Line 22"/>
          <p:cNvSpPr>
            <a:spLocks noChangeShapeType="1"/>
          </p:cNvSpPr>
          <p:nvPr/>
        </p:nvSpPr>
        <p:spPr bwMode="auto">
          <a:xfrm flipV="1">
            <a:off x="2911475" y="2387600"/>
            <a:ext cx="0" cy="609600"/>
          </a:xfrm>
          <a:prstGeom prst="line">
            <a:avLst/>
          </a:prstGeom>
          <a:ln>
            <a:solidFill>
              <a:srgbClr val="FF0000"/>
            </a:solidFill>
            <a:headEnd type="non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en-IN">
              <a:ln>
                <a:solidFill>
                  <a:srgbClr val="FF0000"/>
                </a:solidFill>
              </a:ln>
              <a:solidFill>
                <a:srgbClr val="002060"/>
              </a:solidFill>
            </a:endParaRPr>
          </a:p>
        </p:txBody>
      </p:sp>
      <p:cxnSp>
        <p:nvCxnSpPr>
          <p:cNvPr id="121880" name="AutoShape 24"/>
          <p:cNvCxnSpPr>
            <a:cxnSpLocks noChangeShapeType="1"/>
            <a:stCxn id="9237" idx="3"/>
            <a:endCxn id="9230" idx="1"/>
          </p:cNvCxnSpPr>
          <p:nvPr/>
        </p:nvCxnSpPr>
        <p:spPr bwMode="auto">
          <a:xfrm>
            <a:off x="2522538" y="3219450"/>
            <a:ext cx="617537" cy="0"/>
          </a:xfrm>
          <a:prstGeom prst="straightConnector1">
            <a:avLst/>
          </a:prstGeom>
          <a:ln>
            <a:solidFill>
              <a:srgbClr val="FF0000"/>
            </a:solidFill>
            <a:headEnd type="none" w="sm" len="sm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237" name="Rectangle 26"/>
          <p:cNvSpPr>
            <a:spLocks noChangeArrowheads="1"/>
          </p:cNvSpPr>
          <p:nvPr/>
        </p:nvSpPr>
        <p:spPr bwMode="auto">
          <a:xfrm>
            <a:off x="1082675" y="2768600"/>
            <a:ext cx="1439863" cy="900113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eaLnBrk="0" hangingPunct="0"/>
            <a:r>
              <a:rPr lang="en-GB" sz="1600" b="1">
                <a:solidFill>
                  <a:srgbClr val="002060"/>
                </a:solidFill>
              </a:rPr>
              <a:t>National Resource Assessment</a:t>
            </a:r>
          </a:p>
        </p:txBody>
      </p:sp>
      <p:sp>
        <p:nvSpPr>
          <p:cNvPr id="9238" name="Text Box 27"/>
          <p:cNvSpPr txBox="1">
            <a:spLocks noChangeArrowheads="1"/>
          </p:cNvSpPr>
          <p:nvPr/>
        </p:nvSpPr>
        <p:spPr bwMode="auto">
          <a:xfrm>
            <a:off x="2454275" y="3249613"/>
            <a:ext cx="577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/>
            <a:r>
              <a:rPr lang="en-GB">
                <a:solidFill>
                  <a:srgbClr val="002060"/>
                </a:solidFill>
                <a:latin typeface="Times New Roman" pitchFamily="18" charset="0"/>
              </a:rPr>
              <a:t>NRI</a:t>
            </a:r>
          </a:p>
        </p:txBody>
      </p:sp>
      <p:cxnSp>
        <p:nvCxnSpPr>
          <p:cNvPr id="121884" name="AutoShape 28"/>
          <p:cNvCxnSpPr>
            <a:cxnSpLocks noChangeShapeType="1"/>
          </p:cNvCxnSpPr>
          <p:nvPr/>
        </p:nvCxnSpPr>
        <p:spPr bwMode="auto">
          <a:xfrm>
            <a:off x="701675" y="2997200"/>
            <a:ext cx="388938" cy="1588"/>
          </a:xfrm>
          <a:prstGeom prst="straightConnector1">
            <a:avLst/>
          </a:prstGeom>
          <a:ln>
            <a:solidFill>
              <a:srgbClr val="FF0000"/>
            </a:solidFill>
            <a:headEnd type="none" w="sm" len="sm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1885" name="AutoShape 29"/>
          <p:cNvCxnSpPr>
            <a:cxnSpLocks noChangeShapeType="1"/>
          </p:cNvCxnSpPr>
          <p:nvPr/>
        </p:nvCxnSpPr>
        <p:spPr bwMode="auto">
          <a:xfrm>
            <a:off x="701675" y="3530600"/>
            <a:ext cx="388938" cy="1588"/>
          </a:xfrm>
          <a:prstGeom prst="straightConnector1">
            <a:avLst/>
          </a:prstGeom>
          <a:ln>
            <a:solidFill>
              <a:srgbClr val="FF0000"/>
            </a:solidFill>
            <a:headEnd type="none" w="sm" len="sm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241" name="Text Box 30"/>
          <p:cNvSpPr txBox="1">
            <a:spLocks noChangeArrowheads="1"/>
          </p:cNvSpPr>
          <p:nvPr/>
        </p:nvSpPr>
        <p:spPr bwMode="auto">
          <a:xfrm>
            <a:off x="304800" y="2828925"/>
            <a:ext cx="481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/>
            <a:r>
              <a:rPr lang="en-GB" sz="2000">
                <a:solidFill>
                  <a:srgbClr val="002060"/>
                </a:solidFill>
                <a:latin typeface="Times New Roman" pitchFamily="18" charset="0"/>
              </a:rPr>
              <a:t>EF</a:t>
            </a:r>
          </a:p>
        </p:txBody>
      </p:sp>
      <p:sp>
        <p:nvSpPr>
          <p:cNvPr id="9242" name="Text Box 31"/>
          <p:cNvSpPr txBox="1">
            <a:spLocks noChangeArrowheads="1"/>
          </p:cNvSpPr>
          <p:nvPr/>
        </p:nvSpPr>
        <p:spPr bwMode="auto">
          <a:xfrm>
            <a:off x="368300" y="3362325"/>
            <a:ext cx="409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/>
            <a:r>
              <a:rPr lang="en-GB" sz="2000">
                <a:solidFill>
                  <a:srgbClr val="002060"/>
                </a:solidFill>
                <a:latin typeface="Times New Roman" pitchFamily="18" charset="0"/>
              </a:rPr>
              <a:t>IF</a:t>
            </a:r>
          </a:p>
        </p:txBody>
      </p:sp>
      <p:cxnSp>
        <p:nvCxnSpPr>
          <p:cNvPr id="9243" name="AutoShape 32"/>
          <p:cNvCxnSpPr>
            <a:cxnSpLocks noChangeShapeType="1"/>
            <a:stCxn id="9221" idx="3"/>
            <a:endCxn id="9219" idx="1"/>
          </p:cNvCxnSpPr>
          <p:nvPr/>
        </p:nvCxnSpPr>
        <p:spPr bwMode="auto">
          <a:xfrm>
            <a:off x="5608638" y="5391150"/>
            <a:ext cx="1646237" cy="0"/>
          </a:xfrm>
          <a:prstGeom prst="straightConnector1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1889" name="Line 33"/>
          <p:cNvSpPr>
            <a:spLocks noChangeShapeType="1"/>
          </p:cNvSpPr>
          <p:nvPr/>
        </p:nvSpPr>
        <p:spPr bwMode="auto">
          <a:xfrm>
            <a:off x="7635875" y="3697288"/>
            <a:ext cx="0" cy="7620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defRPr/>
            </a:pPr>
            <a:endParaRPr lang="en-IN">
              <a:ln>
                <a:solidFill>
                  <a:srgbClr val="FF0000"/>
                </a:solidFill>
              </a:ln>
              <a:solidFill>
                <a:srgbClr val="002060"/>
              </a:solidFill>
            </a:endParaRPr>
          </a:p>
        </p:txBody>
      </p:sp>
      <p:sp>
        <p:nvSpPr>
          <p:cNvPr id="121890" name="Line 34"/>
          <p:cNvSpPr>
            <a:spLocks noChangeShapeType="1"/>
          </p:cNvSpPr>
          <p:nvPr/>
        </p:nvSpPr>
        <p:spPr bwMode="auto">
          <a:xfrm flipH="1">
            <a:off x="5273675" y="4459288"/>
            <a:ext cx="2362200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defRPr/>
            </a:pPr>
            <a:endParaRPr lang="en-IN">
              <a:ln>
                <a:solidFill>
                  <a:srgbClr val="FF0000"/>
                </a:solidFill>
              </a:ln>
              <a:solidFill>
                <a:srgbClr val="002060"/>
              </a:solidFill>
            </a:endParaRPr>
          </a:p>
        </p:txBody>
      </p:sp>
      <p:sp>
        <p:nvSpPr>
          <p:cNvPr id="121891" name="Line 35"/>
          <p:cNvSpPr>
            <a:spLocks noChangeShapeType="1"/>
          </p:cNvSpPr>
          <p:nvPr/>
        </p:nvSpPr>
        <p:spPr bwMode="auto">
          <a:xfrm>
            <a:off x="5273675" y="4459288"/>
            <a:ext cx="0" cy="4572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defRPr/>
            </a:pPr>
            <a:endParaRPr lang="en-IN">
              <a:ln>
                <a:solidFill>
                  <a:srgbClr val="FF0000"/>
                </a:solidFill>
              </a:ln>
              <a:solidFill>
                <a:srgbClr val="002060"/>
              </a:solidFill>
            </a:endParaRPr>
          </a:p>
        </p:txBody>
      </p:sp>
      <p:graphicFrame>
        <p:nvGraphicFramePr>
          <p:cNvPr id="9247" name="Object 36"/>
          <p:cNvGraphicFramePr>
            <a:graphicFrameLocks noChangeAspect="1"/>
          </p:cNvGraphicFramePr>
          <p:nvPr/>
        </p:nvGraphicFramePr>
        <p:xfrm>
          <a:off x="8286750" y="3849688"/>
          <a:ext cx="644525" cy="788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90" name="Clip" r:id="rId4" imgW="3181249" imgH="3905385" progId="MS_ClipArt_Gallery.2">
                  <p:embed/>
                </p:oleObj>
              </mc:Choice>
              <mc:Fallback>
                <p:oleObj name="Clip" r:id="rId4" imgW="3181249" imgH="3905385" progId="MS_ClipArt_Gallery.2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86750" y="3849688"/>
                        <a:ext cx="644525" cy="788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248" name="Group 37"/>
          <p:cNvGrpSpPr>
            <a:grpSpLocks/>
          </p:cNvGrpSpPr>
          <p:nvPr/>
        </p:nvGrpSpPr>
        <p:grpSpPr bwMode="auto">
          <a:xfrm>
            <a:off x="5654675" y="5373688"/>
            <a:ext cx="1254125" cy="865187"/>
            <a:chOff x="3562" y="3385"/>
            <a:chExt cx="790" cy="545"/>
          </a:xfrm>
        </p:grpSpPr>
        <p:sp>
          <p:nvSpPr>
            <p:cNvPr id="9273" name="Text Box 38"/>
            <p:cNvSpPr txBox="1">
              <a:spLocks noChangeArrowheads="1"/>
            </p:cNvSpPr>
            <p:nvPr/>
          </p:nvSpPr>
          <p:spPr bwMode="auto">
            <a:xfrm>
              <a:off x="3562" y="3385"/>
              <a:ext cx="33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l"/>
              <a:r>
                <a:rPr lang="en-GB" sz="2000">
                  <a:solidFill>
                    <a:srgbClr val="002060"/>
                  </a:solidFill>
                  <a:latin typeface="Times New Roman" pitchFamily="18" charset="0"/>
                </a:rPr>
                <a:t>TG</a:t>
              </a:r>
            </a:p>
          </p:txBody>
        </p:sp>
        <p:sp>
          <p:nvSpPr>
            <p:cNvPr id="9274" name="Line 39"/>
            <p:cNvSpPr>
              <a:spLocks noChangeShapeType="1"/>
            </p:cNvSpPr>
            <p:nvPr/>
          </p:nvSpPr>
          <p:spPr bwMode="auto">
            <a:xfrm>
              <a:off x="3860" y="3424"/>
              <a:ext cx="0" cy="144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IN"/>
            </a:p>
          </p:txBody>
        </p:sp>
        <p:graphicFrame>
          <p:nvGraphicFramePr>
            <p:cNvPr id="9275" name="Object 40"/>
            <p:cNvGraphicFramePr>
              <a:graphicFrameLocks noChangeAspect="1"/>
            </p:cNvGraphicFramePr>
            <p:nvPr/>
          </p:nvGraphicFramePr>
          <p:xfrm>
            <a:off x="3946" y="3433"/>
            <a:ext cx="406" cy="49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91" name="Clip" r:id="rId6" imgW="3181249" imgH="3905385" progId="MS_ClipArt_Gallery.2">
                    <p:embed/>
                  </p:oleObj>
                </mc:Choice>
                <mc:Fallback>
                  <p:oleObj name="Clip" r:id="rId6" imgW="3181249" imgH="3905385" progId="MS_ClipArt_Gallery.2">
                    <p:embed/>
                    <p:pic>
                      <p:nvPicPr>
                        <p:cNvPr id="0" name="Object 4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46" y="3433"/>
                          <a:ext cx="406" cy="49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9249" name="Group 41"/>
          <p:cNvGrpSpPr>
            <a:grpSpLocks/>
          </p:cNvGrpSpPr>
          <p:nvPr/>
        </p:nvGrpSpPr>
        <p:grpSpPr bwMode="auto">
          <a:xfrm>
            <a:off x="2759075" y="5373688"/>
            <a:ext cx="1371600" cy="950912"/>
            <a:chOff x="1738" y="3385"/>
            <a:chExt cx="864" cy="599"/>
          </a:xfrm>
        </p:grpSpPr>
        <p:sp>
          <p:nvSpPr>
            <p:cNvPr id="9268" name="Text Box 42"/>
            <p:cNvSpPr txBox="1">
              <a:spLocks noChangeArrowheads="1"/>
            </p:cNvSpPr>
            <p:nvPr/>
          </p:nvSpPr>
          <p:spPr bwMode="auto">
            <a:xfrm>
              <a:off x="2218" y="3385"/>
              <a:ext cx="33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l"/>
              <a:r>
                <a:rPr lang="en-GB" sz="2000">
                  <a:solidFill>
                    <a:srgbClr val="002060"/>
                  </a:solidFill>
                  <a:latin typeface="Times New Roman" pitchFamily="18" charset="0"/>
                </a:rPr>
                <a:t>TG</a:t>
              </a:r>
            </a:p>
          </p:txBody>
        </p:sp>
        <p:sp>
          <p:nvSpPr>
            <p:cNvPr id="9269" name="Text Box 43"/>
            <p:cNvSpPr txBox="1">
              <a:spLocks noChangeArrowheads="1"/>
            </p:cNvSpPr>
            <p:nvPr/>
          </p:nvSpPr>
          <p:spPr bwMode="auto">
            <a:xfrm>
              <a:off x="1971" y="3586"/>
              <a:ext cx="63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l"/>
              <a:r>
                <a:rPr lang="en-GB" sz="2000">
                  <a:solidFill>
                    <a:srgbClr val="002060"/>
                  </a:solidFill>
                  <a:latin typeface="Times New Roman" pitchFamily="18" charset="0"/>
                </a:rPr>
                <a:t>(1-NRI)</a:t>
              </a:r>
            </a:p>
          </p:txBody>
        </p:sp>
        <p:sp>
          <p:nvSpPr>
            <p:cNvPr id="9270" name="Line 44"/>
            <p:cNvSpPr>
              <a:spLocks noChangeShapeType="1"/>
            </p:cNvSpPr>
            <p:nvPr/>
          </p:nvSpPr>
          <p:spPr bwMode="auto">
            <a:xfrm flipV="1">
              <a:off x="2554" y="3625"/>
              <a:ext cx="0" cy="144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9271" name="Line 45"/>
            <p:cNvSpPr>
              <a:spLocks noChangeShapeType="1"/>
            </p:cNvSpPr>
            <p:nvPr/>
          </p:nvSpPr>
          <p:spPr bwMode="auto">
            <a:xfrm flipV="1">
              <a:off x="2506" y="3433"/>
              <a:ext cx="0" cy="144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IN"/>
            </a:p>
          </p:txBody>
        </p:sp>
        <p:graphicFrame>
          <p:nvGraphicFramePr>
            <p:cNvPr id="9272" name="Object 46"/>
            <p:cNvGraphicFramePr>
              <a:graphicFrameLocks noChangeAspect="1"/>
            </p:cNvGraphicFramePr>
            <p:nvPr/>
          </p:nvGraphicFramePr>
          <p:xfrm>
            <a:off x="1738" y="3481"/>
            <a:ext cx="234" cy="50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92" name="Clip" r:id="rId8" imgW="1828800" imgH="3962400" progId="MS_ClipArt_Gallery.2">
                    <p:embed/>
                  </p:oleObj>
                </mc:Choice>
                <mc:Fallback>
                  <p:oleObj name="Clip" r:id="rId8" imgW="1828800" imgH="3962400" progId="MS_ClipArt_Gallery.2">
                    <p:embed/>
                    <p:pic>
                      <p:nvPicPr>
                        <p:cNvPr id="0" name="Object 4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38" y="3481"/>
                          <a:ext cx="234" cy="50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9250" name="Object 47"/>
          <p:cNvGraphicFramePr>
            <a:graphicFrameLocks noChangeAspect="1"/>
          </p:cNvGraphicFramePr>
          <p:nvPr/>
        </p:nvGraphicFramePr>
        <p:xfrm>
          <a:off x="7026275" y="3697288"/>
          <a:ext cx="371475" cy="798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93" name="Clip" r:id="rId10" imgW="1828800" imgH="3962400" progId="MS_ClipArt_Gallery.2">
                  <p:embed/>
                </p:oleObj>
              </mc:Choice>
              <mc:Fallback>
                <p:oleObj name="Clip" r:id="rId10" imgW="1828800" imgH="3962400" progId="MS_ClipArt_Gallery.2">
                  <p:embed/>
                  <p:pic>
                    <p:nvPicPr>
                      <p:cNvPr id="0" name="Object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26275" y="3697288"/>
                        <a:ext cx="371475" cy="798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51" name="Rectangle 49"/>
          <p:cNvSpPr>
            <a:spLocks noChangeArrowheads="1"/>
          </p:cNvSpPr>
          <p:nvPr/>
        </p:nvSpPr>
        <p:spPr bwMode="auto">
          <a:xfrm>
            <a:off x="7254875" y="2768600"/>
            <a:ext cx="1439863" cy="900113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eaLnBrk="0" hangingPunct="0"/>
            <a:r>
              <a:rPr lang="en-GB" sz="1600" b="1">
                <a:solidFill>
                  <a:srgbClr val="002060"/>
                </a:solidFill>
              </a:rPr>
              <a:t>System Realisability Assessment</a:t>
            </a:r>
          </a:p>
        </p:txBody>
      </p:sp>
      <p:sp>
        <p:nvSpPr>
          <p:cNvPr id="121906" name="Line 50"/>
          <p:cNvSpPr>
            <a:spLocks noChangeShapeType="1"/>
          </p:cNvSpPr>
          <p:nvPr/>
        </p:nvSpPr>
        <p:spPr bwMode="auto">
          <a:xfrm>
            <a:off x="6873875" y="3073400"/>
            <a:ext cx="381000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defRPr/>
            </a:pPr>
            <a:endParaRPr lang="en-IN">
              <a:ln>
                <a:solidFill>
                  <a:srgbClr val="FF0000"/>
                </a:solidFill>
              </a:ln>
              <a:solidFill>
                <a:srgbClr val="002060"/>
              </a:solidFill>
            </a:endParaRPr>
          </a:p>
        </p:txBody>
      </p:sp>
      <p:sp>
        <p:nvSpPr>
          <p:cNvPr id="121907" name="Line 51"/>
          <p:cNvSpPr>
            <a:spLocks noChangeShapeType="1"/>
          </p:cNvSpPr>
          <p:nvPr/>
        </p:nvSpPr>
        <p:spPr bwMode="auto">
          <a:xfrm>
            <a:off x="7026275" y="2921000"/>
            <a:ext cx="228600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defRPr/>
            </a:pPr>
            <a:endParaRPr lang="en-IN">
              <a:ln>
                <a:solidFill>
                  <a:srgbClr val="FF0000"/>
                </a:solidFill>
              </a:ln>
              <a:solidFill>
                <a:srgbClr val="002060"/>
              </a:solidFill>
            </a:endParaRPr>
          </a:p>
        </p:txBody>
      </p:sp>
      <p:sp>
        <p:nvSpPr>
          <p:cNvPr id="9254" name="Text Box 52"/>
          <p:cNvSpPr txBox="1">
            <a:spLocks noChangeArrowheads="1"/>
          </p:cNvSpPr>
          <p:nvPr/>
        </p:nvSpPr>
        <p:spPr bwMode="auto">
          <a:xfrm>
            <a:off x="7010400" y="2249488"/>
            <a:ext cx="579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/>
            <a:r>
              <a:rPr lang="en-GB" sz="2000">
                <a:solidFill>
                  <a:srgbClr val="002060"/>
                </a:solidFill>
                <a:latin typeface="Times New Roman" pitchFamily="18" charset="0"/>
              </a:rPr>
              <a:t>RIF</a:t>
            </a:r>
          </a:p>
        </p:txBody>
      </p:sp>
      <p:sp>
        <p:nvSpPr>
          <p:cNvPr id="9255" name="Text Box 53"/>
          <p:cNvSpPr txBox="1">
            <a:spLocks noChangeArrowheads="1"/>
          </p:cNvSpPr>
          <p:nvPr/>
        </p:nvSpPr>
        <p:spPr bwMode="auto">
          <a:xfrm>
            <a:off x="6765925" y="1868488"/>
            <a:ext cx="5508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/>
            <a:r>
              <a:rPr lang="en-GB" sz="2000">
                <a:solidFill>
                  <a:srgbClr val="002060"/>
                </a:solidFill>
                <a:latin typeface="Times New Roman" pitchFamily="18" charset="0"/>
              </a:rPr>
              <a:t>SIF</a:t>
            </a:r>
          </a:p>
        </p:txBody>
      </p:sp>
      <p:sp>
        <p:nvSpPr>
          <p:cNvPr id="9256" name="Text Box 54"/>
          <p:cNvSpPr txBox="1">
            <a:spLocks noChangeArrowheads="1"/>
          </p:cNvSpPr>
          <p:nvPr/>
        </p:nvSpPr>
        <p:spPr bwMode="auto">
          <a:xfrm>
            <a:off x="7705725" y="3697288"/>
            <a:ext cx="539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/>
            <a:r>
              <a:rPr lang="en-GB">
                <a:solidFill>
                  <a:srgbClr val="002060"/>
                </a:solidFill>
                <a:latin typeface="Times New Roman" pitchFamily="18" charset="0"/>
              </a:rPr>
              <a:t>SRI</a:t>
            </a:r>
          </a:p>
        </p:txBody>
      </p:sp>
      <p:sp>
        <p:nvSpPr>
          <p:cNvPr id="9257" name="Line 55"/>
          <p:cNvSpPr>
            <a:spLocks noChangeShapeType="1"/>
          </p:cNvSpPr>
          <p:nvPr/>
        </p:nvSpPr>
        <p:spPr bwMode="auto">
          <a:xfrm flipV="1">
            <a:off x="8245475" y="3773488"/>
            <a:ext cx="0" cy="228600"/>
          </a:xfrm>
          <a:prstGeom prst="line">
            <a:avLst/>
          </a:prstGeom>
          <a:noFill/>
          <a:ln w="12700">
            <a:solidFill>
              <a:srgbClr val="00CC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9258" name="Line 56"/>
          <p:cNvSpPr>
            <a:spLocks noChangeShapeType="1"/>
          </p:cNvSpPr>
          <p:nvPr/>
        </p:nvSpPr>
        <p:spPr bwMode="auto">
          <a:xfrm>
            <a:off x="7712075" y="3773488"/>
            <a:ext cx="0" cy="228600"/>
          </a:xfrm>
          <a:prstGeom prst="line">
            <a:avLst/>
          </a:prstGeom>
          <a:noFill/>
          <a:ln w="12700">
            <a:solidFill>
              <a:srgbClr val="00CC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121913" name="Line 57"/>
          <p:cNvSpPr>
            <a:spLocks noChangeShapeType="1"/>
          </p:cNvSpPr>
          <p:nvPr/>
        </p:nvSpPr>
        <p:spPr bwMode="auto">
          <a:xfrm flipV="1">
            <a:off x="7026275" y="2540000"/>
            <a:ext cx="0" cy="3810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defRPr/>
            </a:pPr>
            <a:endParaRPr lang="en-IN">
              <a:ln>
                <a:solidFill>
                  <a:srgbClr val="FF0000"/>
                </a:solidFill>
              </a:ln>
              <a:solidFill>
                <a:srgbClr val="002060"/>
              </a:solidFill>
            </a:endParaRPr>
          </a:p>
        </p:txBody>
      </p:sp>
      <p:sp>
        <p:nvSpPr>
          <p:cNvPr id="121914" name="Line 58"/>
          <p:cNvSpPr>
            <a:spLocks noChangeShapeType="1"/>
          </p:cNvSpPr>
          <p:nvPr/>
        </p:nvSpPr>
        <p:spPr bwMode="auto">
          <a:xfrm flipV="1">
            <a:off x="6873875" y="2311400"/>
            <a:ext cx="0" cy="7620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defRPr/>
            </a:pPr>
            <a:endParaRPr lang="en-IN">
              <a:ln>
                <a:solidFill>
                  <a:srgbClr val="FF0000"/>
                </a:solidFill>
              </a:ln>
              <a:solidFill>
                <a:srgbClr val="002060"/>
              </a:solidFill>
            </a:endParaRPr>
          </a:p>
        </p:txBody>
      </p:sp>
      <p:cxnSp>
        <p:nvCxnSpPr>
          <p:cNvPr id="9261" name="AutoShape 60"/>
          <p:cNvCxnSpPr>
            <a:cxnSpLocks noChangeShapeType="1"/>
            <a:stCxn id="9262" idx="3"/>
            <a:endCxn id="9251" idx="1"/>
          </p:cNvCxnSpPr>
          <p:nvPr/>
        </p:nvCxnSpPr>
        <p:spPr bwMode="auto">
          <a:xfrm>
            <a:off x="6637338" y="3219450"/>
            <a:ext cx="617537" cy="0"/>
          </a:xfrm>
          <a:prstGeom prst="straightConnector1">
            <a:avLst/>
          </a:prstGeom>
          <a:noFill/>
          <a:ln w="19050">
            <a:solidFill>
              <a:srgbClr val="FF00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62" name="Rectangle 61"/>
          <p:cNvSpPr>
            <a:spLocks noChangeArrowheads="1"/>
          </p:cNvSpPr>
          <p:nvPr/>
        </p:nvSpPr>
        <p:spPr bwMode="auto">
          <a:xfrm>
            <a:off x="5197475" y="2768600"/>
            <a:ext cx="1439863" cy="900113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eaLnBrk="0" hangingPunct="0"/>
            <a:r>
              <a:rPr lang="en-GB" sz="1600" b="1">
                <a:solidFill>
                  <a:srgbClr val="002060"/>
                </a:solidFill>
              </a:rPr>
              <a:t>Subsystem Viability Assessment</a:t>
            </a:r>
          </a:p>
        </p:txBody>
      </p:sp>
      <p:sp>
        <p:nvSpPr>
          <p:cNvPr id="9263" name="Text Box 62"/>
          <p:cNvSpPr txBox="1">
            <a:spLocks noChangeArrowheads="1"/>
          </p:cNvSpPr>
          <p:nvPr/>
        </p:nvSpPr>
        <p:spPr bwMode="auto">
          <a:xfrm>
            <a:off x="6600825" y="3163888"/>
            <a:ext cx="425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/>
            <a:r>
              <a:rPr lang="en-GB">
                <a:solidFill>
                  <a:srgbClr val="002060"/>
                </a:solidFill>
                <a:latin typeface="Times New Roman" pitchFamily="18" charset="0"/>
              </a:rPr>
              <a:t>VI</a:t>
            </a:r>
          </a:p>
        </p:txBody>
      </p:sp>
      <p:sp>
        <p:nvSpPr>
          <p:cNvPr id="9264" name="Text Box 63"/>
          <p:cNvSpPr txBox="1">
            <a:spLocks noChangeArrowheads="1"/>
          </p:cNvSpPr>
          <p:nvPr/>
        </p:nvSpPr>
        <p:spPr bwMode="auto">
          <a:xfrm>
            <a:off x="5322888" y="3773488"/>
            <a:ext cx="6365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/>
            <a:r>
              <a:rPr lang="en-GB" sz="2000">
                <a:solidFill>
                  <a:srgbClr val="002060"/>
                </a:solidFill>
                <a:latin typeface="Times New Roman" pitchFamily="18" charset="0"/>
              </a:rPr>
              <a:t>RSF</a:t>
            </a:r>
          </a:p>
        </p:txBody>
      </p:sp>
      <p:sp>
        <p:nvSpPr>
          <p:cNvPr id="121920" name="Line 64"/>
          <p:cNvSpPr>
            <a:spLocks noChangeShapeType="1"/>
          </p:cNvSpPr>
          <p:nvPr/>
        </p:nvSpPr>
        <p:spPr bwMode="auto">
          <a:xfrm>
            <a:off x="4892675" y="3530600"/>
            <a:ext cx="304800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defRPr/>
            </a:pPr>
            <a:endParaRPr lang="en-IN">
              <a:ln>
                <a:solidFill>
                  <a:srgbClr val="FF0000"/>
                </a:solidFill>
              </a:ln>
              <a:solidFill>
                <a:srgbClr val="002060"/>
              </a:solidFill>
            </a:endParaRPr>
          </a:p>
        </p:txBody>
      </p:sp>
      <p:sp>
        <p:nvSpPr>
          <p:cNvPr id="121921" name="Line 65"/>
          <p:cNvSpPr>
            <a:spLocks noChangeShapeType="1"/>
          </p:cNvSpPr>
          <p:nvPr/>
        </p:nvSpPr>
        <p:spPr bwMode="auto">
          <a:xfrm flipH="1">
            <a:off x="4892675" y="4002088"/>
            <a:ext cx="457200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defRPr/>
            </a:pPr>
            <a:endParaRPr lang="en-IN">
              <a:ln>
                <a:solidFill>
                  <a:srgbClr val="FF0000"/>
                </a:solidFill>
              </a:ln>
              <a:solidFill>
                <a:srgbClr val="002060"/>
              </a:solidFill>
            </a:endParaRPr>
          </a:p>
        </p:txBody>
      </p:sp>
      <p:sp>
        <p:nvSpPr>
          <p:cNvPr id="121922" name="Line 66"/>
          <p:cNvSpPr>
            <a:spLocks noChangeShapeType="1"/>
          </p:cNvSpPr>
          <p:nvPr/>
        </p:nvSpPr>
        <p:spPr bwMode="auto">
          <a:xfrm flipV="1">
            <a:off x="4876800" y="3524250"/>
            <a:ext cx="0" cy="4572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defRPr/>
            </a:pPr>
            <a:endParaRPr lang="en-IN">
              <a:ln>
                <a:solidFill>
                  <a:srgbClr val="FF0000"/>
                </a:solidFill>
              </a:ln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3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417638"/>
          </a:xfrm>
        </p:spPr>
        <p:txBody>
          <a:bodyPr lIns="45720" rIns="45720"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Technological Challenges : Underwater and Deep </a:t>
            </a:r>
            <a:r>
              <a:rPr lang="en-US" sz="3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</a:t>
            </a:r>
            <a:r>
              <a:rPr lang="en-US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ea Technologies</a:t>
            </a:r>
            <a:endParaRPr lang="en-US" sz="3600" dirty="0" smtClean="0"/>
          </a:p>
        </p:txBody>
      </p:sp>
      <p:sp>
        <p:nvSpPr>
          <p:cNvPr id="10243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186738" cy="4525963"/>
          </a:xfrm>
        </p:spPr>
        <p:txBody>
          <a:bodyPr/>
          <a:lstStyle/>
          <a:p>
            <a:pPr marL="457200" indent="-420688" eaLnBrk="1" hangingPunct="1">
              <a:lnSpc>
                <a:spcPct val="80000"/>
              </a:lnSpc>
              <a:buClr>
                <a:srgbClr val="C00000"/>
              </a:buClr>
            </a:pPr>
            <a:r>
              <a:rPr lang="en-US" sz="2700" smtClean="0"/>
              <a:t>Operational Depth: Beyond 1000m</a:t>
            </a:r>
          </a:p>
          <a:p>
            <a:pPr marL="457200" indent="-420688" eaLnBrk="1" hangingPunct="1">
              <a:lnSpc>
                <a:spcPct val="80000"/>
              </a:lnSpc>
              <a:buClr>
                <a:srgbClr val="C00000"/>
              </a:buClr>
            </a:pPr>
            <a:r>
              <a:rPr lang="en-US" sz="2700" smtClean="0"/>
              <a:t>Sensor </a:t>
            </a:r>
          </a:p>
          <a:p>
            <a:pPr marL="914400" lvl="1" indent="-465138" eaLnBrk="1" hangingPunct="1">
              <a:lnSpc>
                <a:spcPct val="80000"/>
              </a:lnSpc>
              <a:buClr>
                <a:srgbClr val="C00000"/>
              </a:buClr>
              <a:buFont typeface="Wingdings 2" pitchFamily="18" charset="2"/>
              <a:buChar char=""/>
            </a:pPr>
            <a:r>
              <a:rPr lang="en-US" sz="1700" smtClean="0"/>
              <a:t>Wide band / multi band operations</a:t>
            </a:r>
          </a:p>
          <a:p>
            <a:pPr marL="914400" lvl="1" indent="-465138" eaLnBrk="1" hangingPunct="1">
              <a:lnSpc>
                <a:spcPct val="80000"/>
              </a:lnSpc>
              <a:buClr>
                <a:srgbClr val="C00000"/>
              </a:buClr>
              <a:buFont typeface="Wingdings 2" pitchFamily="18" charset="2"/>
              <a:buChar char=""/>
            </a:pPr>
            <a:r>
              <a:rPr lang="en-US" sz="1700" smtClean="0"/>
              <a:t>Conformal Arrays</a:t>
            </a:r>
          </a:p>
          <a:p>
            <a:pPr marL="914400" lvl="1" indent="-465138" eaLnBrk="1" hangingPunct="1">
              <a:lnSpc>
                <a:spcPct val="80000"/>
              </a:lnSpc>
              <a:buClr>
                <a:srgbClr val="C00000"/>
              </a:buClr>
              <a:buFont typeface="Wingdings 2" pitchFamily="18" charset="2"/>
              <a:buChar char=""/>
            </a:pPr>
            <a:r>
              <a:rPr lang="en-US" sz="1700" smtClean="0"/>
              <a:t>Networked ASW</a:t>
            </a:r>
          </a:p>
          <a:p>
            <a:pPr marL="914400" lvl="1" indent="-465138" eaLnBrk="1" hangingPunct="1">
              <a:lnSpc>
                <a:spcPct val="80000"/>
              </a:lnSpc>
              <a:buClr>
                <a:srgbClr val="C00000"/>
              </a:buClr>
              <a:buFont typeface="Wingdings 2" pitchFamily="18" charset="2"/>
              <a:buChar char=""/>
            </a:pPr>
            <a:r>
              <a:rPr lang="en-US" sz="1700" smtClean="0"/>
              <a:t>Synthetic Aperture Sonar</a:t>
            </a:r>
          </a:p>
          <a:p>
            <a:pPr marL="914400" lvl="1" indent="-465138" eaLnBrk="1" hangingPunct="1">
              <a:lnSpc>
                <a:spcPct val="80000"/>
              </a:lnSpc>
              <a:buClr>
                <a:srgbClr val="C00000"/>
              </a:buClr>
              <a:buFont typeface="Wingdings 2" pitchFamily="18" charset="2"/>
              <a:buChar char=""/>
            </a:pPr>
            <a:r>
              <a:rPr lang="en-US" sz="1700" smtClean="0"/>
              <a:t>Wire-free Sonar Suite</a:t>
            </a:r>
          </a:p>
          <a:p>
            <a:pPr marL="914400" lvl="1" indent="-465138" eaLnBrk="1" hangingPunct="1">
              <a:lnSpc>
                <a:spcPct val="80000"/>
              </a:lnSpc>
              <a:buClr>
                <a:srgbClr val="C00000"/>
              </a:buClr>
              <a:buFont typeface="Wingdings 2" pitchFamily="18" charset="2"/>
              <a:buChar char=""/>
            </a:pPr>
            <a:r>
              <a:rPr lang="en-US" sz="1700" smtClean="0"/>
              <a:t>Stealth</a:t>
            </a:r>
            <a:endParaRPr lang="en-US" sz="2700" smtClean="0"/>
          </a:p>
          <a:p>
            <a:pPr marL="914400" lvl="1" indent="-465138" eaLnBrk="1" hangingPunct="1">
              <a:lnSpc>
                <a:spcPct val="80000"/>
              </a:lnSpc>
              <a:buClr>
                <a:srgbClr val="C00000"/>
              </a:buClr>
              <a:buSzPct val="80000"/>
              <a:buFont typeface="Wingdings 2" pitchFamily="18" charset="2"/>
              <a:buChar char=""/>
            </a:pPr>
            <a:r>
              <a:rPr lang="en-US" sz="1700" smtClean="0"/>
              <a:t>Weapons</a:t>
            </a:r>
          </a:p>
          <a:p>
            <a:pPr marL="914400" lvl="1" indent="-465138" eaLnBrk="1" hangingPunct="1">
              <a:lnSpc>
                <a:spcPct val="80000"/>
              </a:lnSpc>
              <a:buClr>
                <a:srgbClr val="C00000"/>
              </a:buClr>
              <a:buFont typeface="Wingdings 2" pitchFamily="18" charset="2"/>
              <a:buChar char=""/>
            </a:pPr>
            <a:r>
              <a:rPr lang="en-US" sz="1700" smtClean="0"/>
              <a:t>Stealth Torpedo</a:t>
            </a:r>
          </a:p>
          <a:p>
            <a:pPr marL="914400" lvl="1" indent="-465138" eaLnBrk="1" hangingPunct="1">
              <a:lnSpc>
                <a:spcPct val="80000"/>
              </a:lnSpc>
              <a:buClr>
                <a:srgbClr val="C00000"/>
              </a:buClr>
              <a:buFont typeface="Wingdings 2" pitchFamily="18" charset="2"/>
              <a:buChar char=""/>
            </a:pPr>
            <a:r>
              <a:rPr lang="en-US" sz="1700" smtClean="0">
                <a:solidFill>
                  <a:srgbClr val="0000CC"/>
                </a:solidFill>
              </a:rPr>
              <a:t>R</a:t>
            </a:r>
            <a:r>
              <a:rPr lang="en-US" sz="1700" smtClean="0"/>
              <a:t>apid </a:t>
            </a:r>
            <a:r>
              <a:rPr lang="en-US" sz="1700" smtClean="0">
                <a:solidFill>
                  <a:srgbClr val="0000CC"/>
                </a:solidFill>
              </a:rPr>
              <a:t>A</a:t>
            </a:r>
            <a:r>
              <a:rPr lang="en-US" sz="1700" smtClean="0"/>
              <a:t>irborne </a:t>
            </a:r>
            <a:r>
              <a:rPr lang="en-US" sz="1700" smtClean="0">
                <a:solidFill>
                  <a:srgbClr val="0000CC"/>
                </a:solidFill>
              </a:rPr>
              <a:t>M</a:t>
            </a:r>
            <a:r>
              <a:rPr lang="en-US" sz="1700" smtClean="0"/>
              <a:t>ine </a:t>
            </a:r>
            <a:r>
              <a:rPr lang="en-US" sz="1700" smtClean="0">
                <a:solidFill>
                  <a:srgbClr val="0000CC"/>
                </a:solidFill>
              </a:rPr>
              <a:t>C</a:t>
            </a:r>
            <a:r>
              <a:rPr lang="en-US" sz="1700" smtClean="0"/>
              <a:t>learance </a:t>
            </a:r>
            <a:r>
              <a:rPr lang="en-US" sz="1700" smtClean="0">
                <a:solidFill>
                  <a:srgbClr val="0000CC"/>
                </a:solidFill>
              </a:rPr>
              <a:t>S</a:t>
            </a:r>
            <a:r>
              <a:rPr lang="en-US" sz="1700" smtClean="0"/>
              <a:t>ystem</a:t>
            </a:r>
          </a:p>
          <a:p>
            <a:pPr marL="914400" lvl="1" indent="-465138" eaLnBrk="1" hangingPunct="1">
              <a:lnSpc>
                <a:spcPct val="80000"/>
              </a:lnSpc>
              <a:buClr>
                <a:srgbClr val="C00000"/>
              </a:buClr>
              <a:buSzPct val="80000"/>
              <a:buFont typeface="Wingdings 2" pitchFamily="18" charset="2"/>
              <a:buChar char=""/>
            </a:pPr>
            <a:r>
              <a:rPr lang="en-US" sz="1700" smtClean="0"/>
              <a:t>ROVs</a:t>
            </a:r>
          </a:p>
          <a:p>
            <a:pPr marL="914400" lvl="1" indent="-465138" eaLnBrk="1" hangingPunct="1">
              <a:lnSpc>
                <a:spcPct val="80000"/>
              </a:lnSpc>
              <a:buClr>
                <a:srgbClr val="C00000"/>
              </a:buClr>
              <a:buFont typeface="Wingdings 2" pitchFamily="18" charset="2"/>
              <a:buChar char=""/>
            </a:pPr>
            <a:r>
              <a:rPr lang="en-US" sz="1700" smtClean="0"/>
              <a:t>Deep sea security, search and rescue</a:t>
            </a:r>
          </a:p>
          <a:p>
            <a:pPr marL="914400" lvl="1" indent="-465138" eaLnBrk="1" hangingPunct="1">
              <a:lnSpc>
                <a:spcPct val="80000"/>
              </a:lnSpc>
              <a:buClr>
                <a:srgbClr val="C00000"/>
              </a:buClr>
              <a:buFont typeface="Wingdings 2" pitchFamily="18" charset="2"/>
              <a:buChar char=""/>
            </a:pPr>
            <a:r>
              <a:rPr lang="en-US" sz="1700" smtClean="0"/>
              <a:t>Power sources with minimal thermal, electromagnetic, acoustic, or visual signature : Batteries, fuel cells, small nuclear power generators</a:t>
            </a:r>
          </a:p>
          <a:p>
            <a:pPr marL="457200" indent="-420688" eaLnBrk="1" hangingPunct="1">
              <a:lnSpc>
                <a:spcPct val="80000"/>
              </a:lnSpc>
              <a:buClr>
                <a:srgbClr val="C00000"/>
              </a:buClr>
              <a:buFontTx/>
              <a:buNone/>
            </a:pPr>
            <a:endParaRPr lang="en-US" sz="2700" smtClean="0"/>
          </a:p>
        </p:txBody>
      </p:sp>
      <p:grpSp>
        <p:nvGrpSpPr>
          <p:cNvPr id="10244" name="Group 6"/>
          <p:cNvGrpSpPr>
            <a:grpSpLocks/>
          </p:cNvGrpSpPr>
          <p:nvPr/>
        </p:nvGrpSpPr>
        <p:grpSpPr bwMode="auto">
          <a:xfrm>
            <a:off x="5334000" y="2000250"/>
            <a:ext cx="3589338" cy="2819400"/>
            <a:chOff x="5334000" y="2000240"/>
            <a:chExt cx="3589338" cy="2819400"/>
          </a:xfrm>
        </p:grpSpPr>
        <p:pic>
          <p:nvPicPr>
            <p:cNvPr id="4" name="Picture 6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334000" y="2000240"/>
              <a:ext cx="3589338" cy="281940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/>
          </p:spPr>
        </p:pic>
        <p:sp>
          <p:nvSpPr>
            <p:cNvPr id="6" name="TextBox 5"/>
            <p:cNvSpPr txBox="1"/>
            <p:nvPr/>
          </p:nvSpPr>
          <p:spPr>
            <a:xfrm>
              <a:off x="5643563" y="4429115"/>
              <a:ext cx="1643062" cy="30797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1400" b="1" dirty="0">
                  <a:solidFill>
                    <a:srgbClr val="FFFF00"/>
                  </a:solidFill>
                  <a:latin typeface="+mj-lt"/>
                  <a:cs typeface="+mn-cs"/>
                </a:rPr>
                <a:t>RAMCS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2896</TotalTime>
  <Words>1461</Words>
  <Application>Microsoft Office PowerPoint</Application>
  <PresentationFormat>On-screen Show (4:3)</PresentationFormat>
  <Paragraphs>382</Paragraphs>
  <Slides>25</Slides>
  <Notes>25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7" baseType="lpstr">
      <vt:lpstr>Office Theme</vt:lpstr>
      <vt:lpstr>Clip</vt:lpstr>
      <vt:lpstr>Defence Technology Challenges and Innovation</vt:lpstr>
      <vt:lpstr>DRDO</vt:lpstr>
      <vt:lpstr>DRDO TECHNOLOGY INITIATIVES</vt:lpstr>
      <vt:lpstr>Technology Roadmap</vt:lpstr>
      <vt:lpstr>PowerPoint Presentation</vt:lpstr>
      <vt:lpstr>Technological Development Challenges </vt:lpstr>
      <vt:lpstr>‘Takniki Stur’ Metric Technology Maturity thru’ Systems Development</vt:lpstr>
      <vt:lpstr>Technology Evaluation (DATE)</vt:lpstr>
      <vt:lpstr>Technological Challenges : Underwater and Deep Sea Technologies</vt:lpstr>
      <vt:lpstr>Technological Challenges : DEW</vt:lpstr>
      <vt:lpstr>Technological Challenges : New Generation Sensors</vt:lpstr>
      <vt:lpstr> Innovation  </vt:lpstr>
      <vt:lpstr>Innovation  Strategy</vt:lpstr>
      <vt:lpstr>PowerPoint Presentation</vt:lpstr>
      <vt:lpstr>DRDO – Academia Partnership</vt:lpstr>
      <vt:lpstr>Basic Research - DRDO &amp; Indian Academia </vt:lpstr>
      <vt:lpstr>Golden Triad – Catalyzing Research and Innovation</vt:lpstr>
      <vt:lpstr>DRDO Research and Innovation Centre at IIT Madras Research Park</vt:lpstr>
      <vt:lpstr>DRDO – Industry Partnership</vt:lpstr>
      <vt:lpstr>PowerPoint Presentation</vt:lpstr>
      <vt:lpstr>PowerPoint Presentation</vt:lpstr>
      <vt:lpstr>PowerPoint Presentation</vt:lpstr>
      <vt:lpstr>PowerPoint Presentation</vt:lpstr>
      <vt:lpstr>To boost the interaction, we plan:   *  To set up more centers of excellence in the area of        cutting age technologies                              * Support Active collaboration and research linkages with       foreign universities and international organizations.    *  To establish DRDO Chairs at Academic Institutions                * Scientist-Academia Exchange program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jpsingh</dc:creator>
  <cp:lastModifiedBy>Manik</cp:lastModifiedBy>
  <cp:revision>349</cp:revision>
  <dcterms:created xsi:type="dcterms:W3CDTF">2008-07-09T06:01:30Z</dcterms:created>
  <dcterms:modified xsi:type="dcterms:W3CDTF">2011-07-14T00:58:03Z</dcterms:modified>
</cp:coreProperties>
</file>